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handoutMasterIdLst>
    <p:handoutMasterId r:id="rId36"/>
  </p:handoutMasterIdLst>
  <p:sldIdLst>
    <p:sldId id="258" r:id="rId2"/>
    <p:sldId id="369" r:id="rId3"/>
    <p:sldId id="370" r:id="rId4"/>
    <p:sldId id="371" r:id="rId5"/>
    <p:sldId id="372" r:id="rId6"/>
    <p:sldId id="373" r:id="rId7"/>
    <p:sldId id="317" r:id="rId8"/>
    <p:sldId id="269" r:id="rId9"/>
    <p:sldId id="318" r:id="rId10"/>
    <p:sldId id="319" r:id="rId11"/>
    <p:sldId id="308" r:id="rId12"/>
    <p:sldId id="380" r:id="rId13"/>
    <p:sldId id="363" r:id="rId14"/>
    <p:sldId id="336" r:id="rId15"/>
    <p:sldId id="273" r:id="rId16"/>
    <p:sldId id="368" r:id="rId17"/>
    <p:sldId id="352" r:id="rId18"/>
    <p:sldId id="381" r:id="rId19"/>
    <p:sldId id="361" r:id="rId20"/>
    <p:sldId id="271" r:id="rId21"/>
    <p:sldId id="284" r:id="rId22"/>
    <p:sldId id="277" r:id="rId23"/>
    <p:sldId id="392" r:id="rId24"/>
    <p:sldId id="376" r:id="rId25"/>
    <p:sldId id="384" r:id="rId26"/>
    <p:sldId id="385" r:id="rId27"/>
    <p:sldId id="386" r:id="rId28"/>
    <p:sldId id="387" r:id="rId29"/>
    <p:sldId id="388" r:id="rId30"/>
    <p:sldId id="389" r:id="rId31"/>
    <p:sldId id="390" r:id="rId32"/>
    <p:sldId id="391" r:id="rId33"/>
    <p:sldId id="338"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a:srgbClr val="800000"/>
    <a:srgbClr val="CC9966"/>
    <a:srgbClr val="962415"/>
    <a:srgbClr val="60001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4"/>
    <p:restoredTop sz="93631"/>
  </p:normalViewPr>
  <p:slideViewPr>
    <p:cSldViewPr snapToGrid="0" snapToObjects="1">
      <p:cViewPr varScale="1">
        <p:scale>
          <a:sx n="120" d="100"/>
          <a:sy n="120" d="100"/>
        </p:scale>
        <p:origin x="1960"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BEC2942-8606-D249-95C6-6527E876347E}" type="datetimeFigureOut">
              <a:rPr lang="en-US" smtClean="0"/>
              <a:t>6/18/18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B8EB5B3-40A5-9E48-8FF1-5E47EDB26BF7}" type="slidenum">
              <a:rPr lang="en-US" smtClean="0"/>
              <a:t>‹#›</a:t>
            </a:fld>
            <a:endParaRPr lang="en-US"/>
          </a:p>
        </p:txBody>
      </p:sp>
    </p:spTree>
    <p:extLst>
      <p:ext uri="{BB962C8B-B14F-4D97-AF65-F5344CB8AC3E}">
        <p14:creationId xmlns:p14="http://schemas.microsoft.com/office/powerpoint/2010/main" val="3435674834"/>
      </p:ext>
    </p:extLst>
  </p:cSld>
  <p:clrMap bg1="lt1" tx1="dk1" bg2="lt2" tx2="dk2" accent1="accent1" accent2="accent2" accent3="accent3" accent4="accent4" accent5="accent5" accent6="accent6" hlink="hlink" folHlink="folHlink"/>
  <p:hf hdr="0" ftr="0" dt="0"/>
</p:handoutMaster>
</file>

<file path=ppt/media/image1.gif>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509222-8E8D-6A45-B1CA-E3B025F5F6CB}" type="datetimeFigureOut">
              <a:rPr lang="en-US" smtClean="0"/>
              <a:t>6/18/18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581D2F-562C-354A-9181-0008C9F25B41}" type="slidenum">
              <a:rPr lang="en-US" smtClean="0"/>
              <a:t>‹#›</a:t>
            </a:fld>
            <a:endParaRPr lang="en-US"/>
          </a:p>
        </p:txBody>
      </p:sp>
    </p:spTree>
    <p:extLst>
      <p:ext uri="{BB962C8B-B14F-4D97-AF65-F5344CB8AC3E}">
        <p14:creationId xmlns:p14="http://schemas.microsoft.com/office/powerpoint/2010/main" val="164817608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581D2F-562C-354A-9181-0008C9F25B41}" type="slidenum">
              <a:rPr lang="en-US" smtClean="0"/>
              <a:t>1</a:t>
            </a:fld>
            <a:endParaRPr lang="en-US"/>
          </a:p>
        </p:txBody>
      </p:sp>
    </p:spTree>
    <p:extLst>
      <p:ext uri="{BB962C8B-B14F-4D97-AF65-F5344CB8AC3E}">
        <p14:creationId xmlns:p14="http://schemas.microsoft.com/office/powerpoint/2010/main" val="630017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7581D2F-562C-354A-9181-0008C9F25B41}" type="slidenum">
              <a:rPr lang="en-US" smtClean="0"/>
              <a:t>2</a:t>
            </a:fld>
            <a:endParaRPr lang="en-US"/>
          </a:p>
        </p:txBody>
      </p:sp>
    </p:spTree>
    <p:extLst>
      <p:ext uri="{BB962C8B-B14F-4D97-AF65-F5344CB8AC3E}">
        <p14:creationId xmlns:p14="http://schemas.microsoft.com/office/powerpoint/2010/main" val="822129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2E9891-E4C4-704A-8480-C1E7CC4CF71B}" type="slidenum">
              <a:rPr lang="en-US" smtClean="0"/>
              <a:t>3</a:t>
            </a:fld>
            <a:endParaRPr lang="en-US"/>
          </a:p>
        </p:txBody>
      </p:sp>
    </p:spTree>
    <p:extLst>
      <p:ext uri="{BB962C8B-B14F-4D97-AF65-F5344CB8AC3E}">
        <p14:creationId xmlns:p14="http://schemas.microsoft.com/office/powerpoint/2010/main" val="4822613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2E9891-E4C4-704A-8480-C1E7CC4CF71B}" type="slidenum">
              <a:rPr lang="en-US" smtClean="0"/>
              <a:t>4</a:t>
            </a:fld>
            <a:endParaRPr lang="en-US"/>
          </a:p>
        </p:txBody>
      </p:sp>
    </p:spTree>
    <p:extLst>
      <p:ext uri="{BB962C8B-B14F-4D97-AF65-F5344CB8AC3E}">
        <p14:creationId xmlns:p14="http://schemas.microsoft.com/office/powerpoint/2010/main" val="1699872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defRPr/>
            </a:pPr>
            <a:r>
              <a:rPr lang="en-AU" dirty="0"/>
              <a:t> The primary driving rationale for internationalization for the past decade has been</a:t>
            </a:r>
            <a:r>
              <a:rPr lang="en-AU" baseline="0" dirty="0"/>
              <a:t> that </a:t>
            </a:r>
            <a:r>
              <a:rPr lang="en-AU" sz="2400" b="1" baseline="0" dirty="0"/>
              <a:t>a</a:t>
            </a:r>
            <a:r>
              <a:rPr lang="en-AU" sz="2400" b="1" dirty="0"/>
              <a:t>ll</a:t>
            </a:r>
            <a:r>
              <a:rPr lang="en-AU" sz="2400" dirty="0"/>
              <a:t> students will live and work, as graduates in an increasingly interconnected globalised world. This is consistent with the identification  in 2012 </a:t>
            </a:r>
            <a:r>
              <a:rPr lang="en-AU" sz="1200" kern="1200" dirty="0">
                <a:solidFill>
                  <a:schemeClr val="tx1"/>
                </a:solidFill>
                <a:effectLst/>
                <a:latin typeface="Arial" charset="0"/>
                <a:ea typeface="+mn-ea"/>
                <a:cs typeface="Arial" charset="0"/>
              </a:rPr>
              <a:t>of</a:t>
            </a:r>
            <a:r>
              <a:rPr lang="en-AU" sz="1200" kern="1200" baseline="0" dirty="0">
                <a:solidFill>
                  <a:schemeClr val="tx1"/>
                </a:solidFill>
                <a:effectLst/>
                <a:latin typeface="Arial" charset="0"/>
                <a:ea typeface="+mn-ea"/>
                <a:cs typeface="Arial" charset="0"/>
              </a:rPr>
              <a:t> </a:t>
            </a:r>
            <a:r>
              <a:rPr lang="en-AU" sz="1200" kern="1200" dirty="0">
                <a:solidFill>
                  <a:schemeClr val="tx1"/>
                </a:solidFill>
                <a:effectLst/>
                <a:latin typeface="Arial" charset="0"/>
                <a:ea typeface="+mn-ea"/>
                <a:cs typeface="Arial" charset="0"/>
              </a:rPr>
              <a:t>globalisation as ‘the most important contextual factor shaping the internationalization of higher education’ (IAU 2012, p. 1).</a:t>
            </a:r>
            <a:endParaRPr lang="en-AU" sz="2400" dirty="0"/>
          </a:p>
          <a:p>
            <a:pPr>
              <a:buFont typeface="Arial" panose="020B0604020202020204" pitchFamily="34" charset="0"/>
              <a:buChar char="•"/>
              <a:defRPr/>
            </a:pPr>
            <a:endParaRPr lang="en-US" sz="2400" dirty="0"/>
          </a:p>
          <a:p>
            <a:pPr>
              <a:buFont typeface="Arial" panose="020B0604020202020204" pitchFamily="34" charset="0"/>
              <a:buChar char="•"/>
              <a:defRPr/>
            </a:pPr>
            <a:r>
              <a:rPr lang="en-US" sz="2400" dirty="0"/>
              <a:t> Universities</a:t>
            </a:r>
            <a:r>
              <a:rPr lang="en-US" sz="2400" baseline="0" dirty="0"/>
              <a:t> have a social contract and an obligation to national governments as well as their students to prepare them to live productively and effectively as both </a:t>
            </a:r>
            <a:endParaRPr lang="en-AU" sz="2400" dirty="0"/>
          </a:p>
          <a:p>
            <a:pPr lvl="2">
              <a:buFont typeface="Arial" panose="020B0604020202020204" pitchFamily="34" charset="0"/>
              <a:buChar char="•"/>
              <a:defRPr/>
            </a:pPr>
            <a:r>
              <a:rPr lang="en-AU" sz="2400" dirty="0"/>
              <a:t>Professionals</a:t>
            </a:r>
            <a:r>
              <a:rPr lang="en-AU" sz="2400" baseline="0" dirty="0"/>
              <a:t> and citizens in this world</a:t>
            </a:r>
            <a:endParaRPr lang="en-AU" sz="2400" dirty="0"/>
          </a:p>
          <a:p>
            <a:pPr lvl="2">
              <a:buFont typeface="Arial" panose="020B0604020202020204" pitchFamily="34" charset="0"/>
              <a:buChar char="•"/>
              <a:defRPr/>
            </a:pPr>
            <a:r>
              <a:rPr lang="en-AU" sz="2400" dirty="0"/>
              <a:t>To contribute to national and global citizens economically, socially and as human beings committed to the well being of others as well as themselves. </a:t>
            </a:r>
          </a:p>
          <a:p>
            <a:pPr marL="171450" marR="0" lvl="2"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AU" dirty="0"/>
              <a:t>The world is facing a number of big problems – including for example</a:t>
            </a:r>
            <a:r>
              <a:rPr lang="en-AU" baseline="0" dirty="0"/>
              <a:t> </a:t>
            </a:r>
            <a:r>
              <a:rPr lang="en-AU" dirty="0"/>
              <a:t>poverty,</a:t>
            </a:r>
            <a:r>
              <a:rPr lang="en-AU" baseline="0" dirty="0"/>
              <a:t> </a:t>
            </a:r>
            <a:r>
              <a:rPr lang="en-AU" dirty="0"/>
              <a:t>climate change, food security, the spread of disease. If we focus internationalization of the curriculum on the development of the skills,</a:t>
            </a:r>
            <a:r>
              <a:rPr lang="en-AU" baseline="0" dirty="0"/>
              <a:t> knowledge and attitudes we would expect of </a:t>
            </a:r>
            <a:r>
              <a:rPr lang="en-AU" dirty="0"/>
              <a:t>responsible</a:t>
            </a:r>
            <a:r>
              <a:rPr lang="en-AU" baseline="0" dirty="0"/>
              <a:t> </a:t>
            </a:r>
            <a:r>
              <a:rPr lang="en-AU" dirty="0"/>
              <a:t>global citizens </a:t>
            </a:r>
            <a:r>
              <a:rPr lang="en-AU" sz="2400" dirty="0"/>
              <a:t>committed to ethical practice, global responsibility, local action we will be better prepared to solve these ‘wicked’ problems. </a:t>
            </a:r>
          </a:p>
          <a:p>
            <a:pPr marL="171450" indent="-171450">
              <a:buFont typeface="Arial" panose="020B0604020202020204" pitchFamily="34" charset="0"/>
              <a:buChar char="•"/>
              <a:defRPr/>
            </a:pPr>
            <a:endParaRPr lang="en-AU" dirty="0"/>
          </a:p>
        </p:txBody>
      </p:sp>
      <p:sp>
        <p:nvSpPr>
          <p:cNvPr id="4" name="Slide Number Placeholder 3"/>
          <p:cNvSpPr>
            <a:spLocks noGrp="1"/>
          </p:cNvSpPr>
          <p:nvPr>
            <p:ph type="sldNum" sz="quarter" idx="10"/>
          </p:nvPr>
        </p:nvSpPr>
        <p:spPr/>
        <p:txBody>
          <a:bodyPr/>
          <a:lstStyle/>
          <a:p>
            <a:pPr>
              <a:defRPr/>
            </a:pPr>
            <a:fld id="{8C2E460C-AD8D-4F97-93E1-5BB953930033}" type="slidenum">
              <a:rPr lang="en-US" smtClean="0"/>
              <a:pPr>
                <a:defRPr/>
              </a:pPr>
              <a:t>16</a:t>
            </a:fld>
            <a:endParaRPr lang="en-US"/>
          </a:p>
        </p:txBody>
      </p:sp>
    </p:spTree>
    <p:extLst>
      <p:ext uri="{BB962C8B-B14F-4D97-AF65-F5344CB8AC3E}">
        <p14:creationId xmlns:p14="http://schemas.microsoft.com/office/powerpoint/2010/main" val="2112255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581D2F-562C-354A-9181-0008C9F25B41}" type="slidenum">
              <a:rPr lang="en-US" smtClean="0"/>
              <a:t>23</a:t>
            </a:fld>
            <a:endParaRPr lang="en-US"/>
          </a:p>
        </p:txBody>
      </p:sp>
    </p:spTree>
    <p:extLst>
      <p:ext uri="{BB962C8B-B14F-4D97-AF65-F5344CB8AC3E}">
        <p14:creationId xmlns:p14="http://schemas.microsoft.com/office/powerpoint/2010/main" val="1421884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7581D2F-562C-354A-9181-0008C9F25B41}" type="slidenum">
              <a:rPr lang="en-US" smtClean="0"/>
              <a:t>33</a:t>
            </a:fld>
            <a:endParaRPr lang="en-US"/>
          </a:p>
        </p:txBody>
      </p:sp>
    </p:spTree>
    <p:extLst>
      <p:ext uri="{BB962C8B-B14F-4D97-AF65-F5344CB8AC3E}">
        <p14:creationId xmlns:p14="http://schemas.microsoft.com/office/powerpoint/2010/main" val="176270917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442537" y="270824"/>
            <a:ext cx="6475022" cy="1973161"/>
          </a:xfrm>
        </p:spPr>
        <p:txBody>
          <a:bodyPr anchor="ctr">
            <a:normAutofit/>
          </a:bodyPr>
          <a:lstStyle>
            <a:lvl1pPr marL="0" indent="0" algn="ctr">
              <a:buNone/>
              <a:defRPr sz="3600" b="1" cap="small">
                <a:solidFill>
                  <a:srgbClr val="60001E"/>
                </a:solidFill>
                <a:latin typeface="Palatino"/>
                <a:cs typeface="Palatino"/>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Title Here</a:t>
            </a:r>
          </a:p>
        </p:txBody>
      </p:sp>
      <p:sp>
        <p:nvSpPr>
          <p:cNvPr id="4" name="Date Placeholder 3"/>
          <p:cNvSpPr>
            <a:spLocks noGrp="1"/>
          </p:cNvSpPr>
          <p:nvPr>
            <p:ph type="dt" sz="half" idx="10"/>
          </p:nvPr>
        </p:nvSpPr>
        <p:spPr/>
        <p:txBody>
          <a:bodyPr/>
          <a:lstStyle/>
          <a:p>
            <a:fld id="{66FA868C-1E14-9742-9760-5A662BBA44C0}" type="datetime1">
              <a:rPr lang="en-US" smtClean="0"/>
              <a:t>6/18/18</a:t>
            </a:fld>
            <a:endParaRPr lang="en-US"/>
          </a:p>
        </p:txBody>
      </p:sp>
      <p:sp>
        <p:nvSpPr>
          <p:cNvPr id="5" name="Footer Placeholder 4"/>
          <p:cNvSpPr>
            <a:spLocks noGrp="1"/>
          </p:cNvSpPr>
          <p:nvPr>
            <p:ph type="ftr" sz="quarter" idx="11"/>
          </p:nvPr>
        </p:nvSpPr>
        <p:spPr/>
        <p:txBody>
          <a:bodyPr/>
          <a:lstStyle/>
          <a:p>
            <a:r>
              <a:rPr lang="da-DK"/>
              <a:t>La Salle Universities, Mexico, June 18 2018</a:t>
            </a:r>
            <a:endParaRPr lang="en-US"/>
          </a:p>
        </p:txBody>
      </p:sp>
      <p:sp>
        <p:nvSpPr>
          <p:cNvPr id="6" name="Slide Number Placeholder 5"/>
          <p:cNvSpPr>
            <a:spLocks noGrp="1"/>
          </p:cNvSpPr>
          <p:nvPr>
            <p:ph type="sldNum" sz="quarter" idx="12"/>
          </p:nvPr>
        </p:nvSpPr>
        <p:spPr/>
        <p:txBody>
          <a:bodyPr/>
          <a:lstStyle/>
          <a:p>
            <a:fld id="{8990C945-68E8-1749-8E4B-6112B6D84CD0}" type="slidenum">
              <a:rPr lang="en-US" smtClean="0"/>
              <a:t>‹#›</a:t>
            </a:fld>
            <a:endParaRPr lang="en-US"/>
          </a:p>
        </p:txBody>
      </p:sp>
      <p:pic>
        <p:nvPicPr>
          <p:cNvPr id="9" name="Picture 8" descr="New-CIHE-Logo.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2868" y="270825"/>
            <a:ext cx="1973160" cy="1973160"/>
          </a:xfrm>
          <a:prstGeom prst="rect">
            <a:avLst/>
          </a:prstGeom>
        </p:spPr>
      </p:pic>
      <p:pic>
        <p:nvPicPr>
          <p:cNvPr id="10" name="Picture 9" descr="cihe_globe.ti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42537" y="2396606"/>
            <a:ext cx="1957892" cy="1957892"/>
          </a:xfrm>
          <a:prstGeom prst="rect">
            <a:avLst/>
          </a:prstGeom>
          <a:noFill/>
          <a:ln>
            <a:noFill/>
          </a:ln>
        </p:spPr>
      </p:pic>
      <p:sp>
        <p:nvSpPr>
          <p:cNvPr id="11" name="Rectangle 10"/>
          <p:cNvSpPr/>
          <p:nvPr userDrawn="1"/>
        </p:nvSpPr>
        <p:spPr>
          <a:xfrm>
            <a:off x="322868" y="2381338"/>
            <a:ext cx="1972110" cy="1973160"/>
          </a:xfrm>
          <a:prstGeom prst="rect">
            <a:avLst/>
          </a:prstGeom>
          <a:solidFill>
            <a:srgbClr val="CC996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 Placeholder 14"/>
          <p:cNvSpPr>
            <a:spLocks noGrp="1"/>
          </p:cNvSpPr>
          <p:nvPr>
            <p:ph type="body" sz="quarter" idx="13" hasCustomPrompt="1"/>
          </p:nvPr>
        </p:nvSpPr>
        <p:spPr>
          <a:xfrm>
            <a:off x="322263" y="4586002"/>
            <a:ext cx="8594725" cy="895726"/>
          </a:xfrm>
        </p:spPr>
        <p:txBody>
          <a:bodyPr anchor="ctr">
            <a:normAutofit/>
          </a:bodyPr>
          <a:lstStyle>
            <a:lvl1pPr marL="0" indent="0" algn="ctr">
              <a:buNone/>
              <a:defRPr sz="2800" b="1" baseline="0">
                <a:solidFill>
                  <a:srgbClr val="7F7F7F"/>
                </a:solidFill>
              </a:defRPr>
            </a:lvl1pPr>
          </a:lstStyle>
          <a:p>
            <a:pPr lvl="0"/>
            <a:r>
              <a:rPr lang="en-US" dirty="0"/>
              <a:t>Subtitle Here</a:t>
            </a:r>
          </a:p>
        </p:txBody>
      </p:sp>
      <p:sp>
        <p:nvSpPr>
          <p:cNvPr id="17" name="Text Placeholder 16"/>
          <p:cNvSpPr>
            <a:spLocks noGrp="1"/>
          </p:cNvSpPr>
          <p:nvPr>
            <p:ph type="body" sz="quarter" idx="14" hasCustomPrompt="1"/>
          </p:nvPr>
        </p:nvSpPr>
        <p:spPr>
          <a:xfrm>
            <a:off x="5229145" y="5677840"/>
            <a:ext cx="3687843" cy="522935"/>
          </a:xfrm>
        </p:spPr>
        <p:txBody>
          <a:bodyPr>
            <a:noAutofit/>
          </a:bodyPr>
          <a:lstStyle>
            <a:lvl1pPr marL="0" indent="0" algn="r">
              <a:buNone/>
              <a:defRPr sz="1600" baseline="0">
                <a:solidFill>
                  <a:srgbClr val="7F7F7F"/>
                </a:solidFill>
              </a:defRPr>
            </a:lvl1pPr>
            <a:lvl2pPr marL="457200" indent="0">
              <a:buNone/>
              <a:defRPr/>
            </a:lvl2pPr>
          </a:lstStyle>
          <a:p>
            <a:pPr lvl="0"/>
            <a:r>
              <a:rPr lang="en-US" dirty="0"/>
              <a:t>Slide Master Here</a:t>
            </a:r>
          </a:p>
        </p:txBody>
      </p:sp>
    </p:spTree>
    <p:extLst>
      <p:ext uri="{BB962C8B-B14F-4D97-AF65-F5344CB8AC3E}">
        <p14:creationId xmlns:p14="http://schemas.microsoft.com/office/powerpoint/2010/main" val="4886199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53F7FD0-9EFB-0642-B43D-6DBF15514CD2}" type="datetime1">
              <a:rPr lang="en-US" smtClean="0"/>
              <a:t>6/18/18</a:t>
            </a:fld>
            <a:endParaRPr lang="en-US"/>
          </a:p>
        </p:txBody>
      </p:sp>
      <p:sp>
        <p:nvSpPr>
          <p:cNvPr id="5" name="Footer Placeholder 4"/>
          <p:cNvSpPr>
            <a:spLocks noGrp="1"/>
          </p:cNvSpPr>
          <p:nvPr>
            <p:ph type="ftr" sz="quarter" idx="11"/>
          </p:nvPr>
        </p:nvSpPr>
        <p:spPr/>
        <p:txBody>
          <a:bodyPr/>
          <a:lstStyle/>
          <a:p>
            <a:r>
              <a:rPr lang="da-DK"/>
              <a:t>La Salle Universities, Mexico, June 18 2018</a:t>
            </a:r>
            <a:endParaRPr lang="en-US"/>
          </a:p>
        </p:txBody>
      </p:sp>
      <p:sp>
        <p:nvSpPr>
          <p:cNvPr id="6" name="Slide Number Placeholder 5"/>
          <p:cNvSpPr>
            <a:spLocks noGrp="1"/>
          </p:cNvSpPr>
          <p:nvPr>
            <p:ph type="sldNum" sz="quarter" idx="12"/>
          </p:nvPr>
        </p:nvSpPr>
        <p:spPr/>
        <p:txBody>
          <a:bodyPr/>
          <a:lstStyle/>
          <a:p>
            <a:fld id="{8990C945-68E8-1749-8E4B-6112B6D84CD0}" type="slidenum">
              <a:rPr lang="en-US" smtClean="0"/>
              <a:t>‹#›</a:t>
            </a:fld>
            <a:endParaRPr lang="en-US"/>
          </a:p>
        </p:txBody>
      </p:sp>
    </p:spTree>
    <p:extLst>
      <p:ext uri="{BB962C8B-B14F-4D97-AF65-F5344CB8AC3E}">
        <p14:creationId xmlns:p14="http://schemas.microsoft.com/office/powerpoint/2010/main" val="19065010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61E10D-CDEB-F148-AF85-A0DFB06A7B74}" type="datetime1">
              <a:rPr lang="en-US" smtClean="0"/>
              <a:t>6/18/18</a:t>
            </a:fld>
            <a:endParaRPr lang="en-US"/>
          </a:p>
        </p:txBody>
      </p:sp>
      <p:sp>
        <p:nvSpPr>
          <p:cNvPr id="5" name="Footer Placeholder 4"/>
          <p:cNvSpPr>
            <a:spLocks noGrp="1"/>
          </p:cNvSpPr>
          <p:nvPr>
            <p:ph type="ftr" sz="quarter" idx="11"/>
          </p:nvPr>
        </p:nvSpPr>
        <p:spPr/>
        <p:txBody>
          <a:bodyPr/>
          <a:lstStyle/>
          <a:p>
            <a:r>
              <a:rPr lang="da-DK"/>
              <a:t>La Salle Universities, Mexico, June 18 2018</a:t>
            </a:r>
            <a:endParaRPr lang="en-US"/>
          </a:p>
        </p:txBody>
      </p:sp>
      <p:sp>
        <p:nvSpPr>
          <p:cNvPr id="6" name="Slide Number Placeholder 5"/>
          <p:cNvSpPr>
            <a:spLocks noGrp="1"/>
          </p:cNvSpPr>
          <p:nvPr>
            <p:ph type="sldNum" sz="quarter" idx="12"/>
          </p:nvPr>
        </p:nvSpPr>
        <p:spPr/>
        <p:txBody>
          <a:bodyPr/>
          <a:lstStyle/>
          <a:p>
            <a:fld id="{8990C945-68E8-1749-8E4B-6112B6D84CD0}" type="slidenum">
              <a:rPr lang="en-US" smtClean="0"/>
              <a:t>‹#›</a:t>
            </a:fld>
            <a:endParaRPr lang="en-US"/>
          </a:p>
        </p:txBody>
      </p:sp>
    </p:spTree>
    <p:extLst>
      <p:ext uri="{BB962C8B-B14F-4D97-AF65-F5344CB8AC3E}">
        <p14:creationId xmlns:p14="http://schemas.microsoft.com/office/powerpoint/2010/main" val="27815445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ontent Slide ">
    <p:spTree>
      <p:nvGrpSpPr>
        <p:cNvPr id="1" name=""/>
        <p:cNvGrpSpPr/>
        <p:nvPr/>
      </p:nvGrpSpPr>
      <p:grpSpPr>
        <a:xfrm>
          <a:off x="0" y="0"/>
          <a:ext cx="0" cy="0"/>
          <a:chOff x="0" y="0"/>
          <a:chExt cx="0" cy="0"/>
        </a:xfrm>
      </p:grpSpPr>
      <p:sp>
        <p:nvSpPr>
          <p:cNvPr id="2" name="Title 1"/>
          <p:cNvSpPr>
            <a:spLocks noGrp="1"/>
          </p:cNvSpPr>
          <p:nvPr>
            <p:ph type="title"/>
          </p:nvPr>
        </p:nvSpPr>
        <p:spPr>
          <a:xfrm>
            <a:off x="468313" y="431800"/>
            <a:ext cx="8208143" cy="836960"/>
          </a:xfrm>
        </p:spPr>
        <p:txBody>
          <a:bodyPr/>
          <a:lstStyle>
            <a:lvl1pPr>
              <a:defRPr/>
            </a:lvl1pPr>
          </a:lstStyle>
          <a:p>
            <a:r>
              <a:rPr lang="en-US"/>
              <a:t>Click to edit Master title style</a:t>
            </a:r>
            <a:endParaRPr lang="en-AU" dirty="0"/>
          </a:p>
        </p:txBody>
      </p:sp>
      <p:sp>
        <p:nvSpPr>
          <p:cNvPr id="4" name="Text Placeholder 2"/>
          <p:cNvSpPr>
            <a:spLocks noGrp="1"/>
          </p:cNvSpPr>
          <p:nvPr>
            <p:ph type="body" idx="1"/>
          </p:nvPr>
        </p:nvSpPr>
        <p:spPr bwMode="auto">
          <a:xfrm>
            <a:off x="468313" y="1624995"/>
            <a:ext cx="8208143"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5957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97596"/>
            <a:ext cx="8229600" cy="668558"/>
          </a:xfrm>
        </p:spPr>
        <p:txBody>
          <a:bodyPr>
            <a:normAutofit/>
          </a:bodyPr>
          <a:lstStyle>
            <a:lvl1pPr algn="ctr">
              <a:defRPr sz="3200" b="1" cap="small">
                <a:solidFill>
                  <a:srgbClr val="60001E"/>
                </a:solidFill>
                <a:latin typeface="Palatino"/>
                <a:cs typeface="Palatino"/>
              </a:defRPr>
            </a:lvl1pPr>
          </a:lstStyle>
          <a:p>
            <a:r>
              <a:rPr lang="en-US" dirty="0"/>
              <a:t>Click to edit Master title style</a:t>
            </a:r>
          </a:p>
        </p:txBody>
      </p:sp>
      <p:sp>
        <p:nvSpPr>
          <p:cNvPr id="3" name="Content Placeholder 2"/>
          <p:cNvSpPr>
            <a:spLocks noGrp="1"/>
          </p:cNvSpPr>
          <p:nvPr>
            <p:ph idx="1"/>
          </p:nvPr>
        </p:nvSpPr>
        <p:spPr>
          <a:xfrm>
            <a:off x="457200" y="1652924"/>
            <a:ext cx="8229600" cy="4473239"/>
          </a:xfrm>
        </p:spPr>
        <p:txBody>
          <a:bodyPr>
            <a:normAutofit/>
          </a:bodyPr>
          <a:lstStyle>
            <a:lvl1pPr marL="342900" indent="-342900">
              <a:buClr>
                <a:srgbClr val="60001E"/>
              </a:buClr>
              <a:buFont typeface="Wingdings" charset="2"/>
              <a:buChar char="§"/>
              <a:defRPr sz="2800">
                <a:solidFill>
                  <a:schemeClr val="accent5"/>
                </a:solidFill>
                <a:latin typeface="Palatino"/>
                <a:cs typeface="Palatino"/>
              </a:defRPr>
            </a:lvl1pPr>
            <a:lvl2pPr marL="742950" indent="-285750">
              <a:buClr>
                <a:srgbClr val="CC9966"/>
              </a:buClr>
              <a:buFont typeface="Wingdings" charset="2"/>
              <a:buChar char="§"/>
              <a:defRPr sz="2400">
                <a:solidFill>
                  <a:schemeClr val="accent5"/>
                </a:solidFill>
                <a:latin typeface="Palatino"/>
                <a:cs typeface="Palatino"/>
              </a:defRPr>
            </a:lvl2pPr>
            <a:lvl3pPr marL="1143000" indent="-228600">
              <a:buFont typeface="Wingdings" charset="2"/>
              <a:buChar char="§"/>
              <a:defRPr sz="2000">
                <a:solidFill>
                  <a:schemeClr val="accent5"/>
                </a:solidFill>
                <a:latin typeface="Palatino"/>
                <a:cs typeface="Palatino"/>
              </a:defRPr>
            </a:lvl3pPr>
            <a:lvl4pPr>
              <a:defRPr sz="1800">
                <a:solidFill>
                  <a:schemeClr val="accent5"/>
                </a:solidFill>
                <a:latin typeface="Palatino"/>
                <a:cs typeface="Palatino"/>
              </a:defRPr>
            </a:lvl4pPr>
            <a:lvl5pPr>
              <a:defRPr sz="1800">
                <a:solidFill>
                  <a:schemeClr val="accent5"/>
                </a:solidFill>
                <a:latin typeface="Palatino"/>
                <a:cs typeface="Palatino"/>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DDF95C15-9CD5-E940-979B-DD38B8CF715B}" type="datetime1">
              <a:rPr lang="en-US" smtClean="0"/>
              <a:t>6/18/18</a:t>
            </a:fld>
            <a:endParaRPr lang="en-US"/>
          </a:p>
        </p:txBody>
      </p:sp>
      <p:sp>
        <p:nvSpPr>
          <p:cNvPr id="5" name="Footer Placeholder 4"/>
          <p:cNvSpPr>
            <a:spLocks noGrp="1"/>
          </p:cNvSpPr>
          <p:nvPr>
            <p:ph type="ftr" sz="quarter" idx="11"/>
          </p:nvPr>
        </p:nvSpPr>
        <p:spPr/>
        <p:txBody>
          <a:bodyPr/>
          <a:lstStyle/>
          <a:p>
            <a:r>
              <a:rPr lang="da-DK"/>
              <a:t>La Salle Universities, Mexico, June 18 2018</a:t>
            </a:r>
            <a:endParaRPr lang="en-US"/>
          </a:p>
        </p:txBody>
      </p:sp>
      <p:pic>
        <p:nvPicPr>
          <p:cNvPr id="7" name="Picture 6" descr="New-CIHE-Logo.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2717" y="199382"/>
            <a:ext cx="547702" cy="547702"/>
          </a:xfrm>
          <a:prstGeom prst="rect">
            <a:avLst/>
          </a:prstGeom>
        </p:spPr>
      </p:pic>
      <p:pic>
        <p:nvPicPr>
          <p:cNvPr id="8" name="Picture 7" descr="cihe_globe.ti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00776" y="199382"/>
            <a:ext cx="543464" cy="543464"/>
          </a:xfrm>
          <a:prstGeom prst="rect">
            <a:avLst/>
          </a:prstGeom>
          <a:noFill/>
          <a:ln>
            <a:noFill/>
          </a:ln>
        </p:spPr>
      </p:pic>
      <p:sp>
        <p:nvSpPr>
          <p:cNvPr id="9" name="Rectangle 8"/>
          <p:cNvSpPr/>
          <p:nvPr userDrawn="1"/>
        </p:nvSpPr>
        <p:spPr>
          <a:xfrm>
            <a:off x="855437" y="199382"/>
            <a:ext cx="547411" cy="547702"/>
          </a:xfrm>
          <a:prstGeom prst="rect">
            <a:avLst/>
          </a:prstGeom>
          <a:solidFill>
            <a:srgbClr val="CC996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8310606" y="6356350"/>
            <a:ext cx="365760" cy="365125"/>
          </a:xfrm>
          <a:prstGeom prst="rect">
            <a:avLst/>
          </a:prstGeom>
          <a:solidFill>
            <a:srgbClr val="60001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fld id="{2593D00E-CB5F-584D-B90A-1E6188900905}" type="slidenum">
              <a:rPr lang="en-US" sz="1200" smtClean="0"/>
              <a:t>‹#›</a:t>
            </a:fld>
            <a:endParaRPr lang="en-US" sz="1200" dirty="0"/>
          </a:p>
        </p:txBody>
      </p:sp>
    </p:spTree>
    <p:extLst>
      <p:ext uri="{BB962C8B-B14F-4D97-AF65-F5344CB8AC3E}">
        <p14:creationId xmlns:p14="http://schemas.microsoft.com/office/powerpoint/2010/main" val="1493318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590800" y="4525857"/>
            <a:ext cx="6085566" cy="1362075"/>
          </a:xfrm>
        </p:spPr>
        <p:txBody>
          <a:bodyPr anchor="t">
            <a:normAutofit/>
          </a:bodyPr>
          <a:lstStyle>
            <a:lvl1pPr algn="l">
              <a:defRPr sz="3600" b="1" cap="small" baseline="0">
                <a:solidFill>
                  <a:srgbClr val="60001E"/>
                </a:solidFill>
              </a:defRPr>
            </a:lvl1pPr>
          </a:lstStyle>
          <a:p>
            <a:r>
              <a:rPr lang="en-US" dirty="0"/>
              <a:t>Title Sub-Section</a:t>
            </a:r>
          </a:p>
        </p:txBody>
      </p:sp>
      <p:sp>
        <p:nvSpPr>
          <p:cNvPr id="5" name="Footer Placeholder 4"/>
          <p:cNvSpPr>
            <a:spLocks noGrp="1"/>
          </p:cNvSpPr>
          <p:nvPr>
            <p:ph type="ftr" sz="quarter" idx="11"/>
          </p:nvPr>
        </p:nvSpPr>
        <p:spPr/>
        <p:txBody>
          <a:bodyPr/>
          <a:lstStyle/>
          <a:p>
            <a:r>
              <a:rPr lang="da-DK"/>
              <a:t>La Salle Universities, Mexico, June 18 2018</a:t>
            </a:r>
            <a:endParaRPr lang="en-US"/>
          </a:p>
        </p:txBody>
      </p:sp>
      <p:pic>
        <p:nvPicPr>
          <p:cNvPr id="7" name="Picture 6" descr="New-CIHE-Logo.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0222" y="232633"/>
            <a:ext cx="1973160" cy="1973160"/>
          </a:xfrm>
          <a:prstGeom prst="rect">
            <a:avLst/>
          </a:prstGeom>
        </p:spPr>
      </p:pic>
      <p:pic>
        <p:nvPicPr>
          <p:cNvPr id="8" name="Picture 7" descr="cihe_globe.ti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0222" y="4506761"/>
            <a:ext cx="1957892" cy="1957892"/>
          </a:xfrm>
          <a:prstGeom prst="rect">
            <a:avLst/>
          </a:prstGeom>
          <a:noFill/>
          <a:ln>
            <a:noFill/>
          </a:ln>
        </p:spPr>
      </p:pic>
      <p:sp>
        <p:nvSpPr>
          <p:cNvPr id="9" name="Rectangle 8"/>
          <p:cNvSpPr/>
          <p:nvPr userDrawn="1"/>
        </p:nvSpPr>
        <p:spPr>
          <a:xfrm>
            <a:off x="130222" y="2343146"/>
            <a:ext cx="1972110" cy="1973160"/>
          </a:xfrm>
          <a:prstGeom prst="rect">
            <a:avLst/>
          </a:prstGeom>
          <a:solidFill>
            <a:srgbClr val="CC996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8310606" y="6356350"/>
            <a:ext cx="365760" cy="365125"/>
          </a:xfrm>
          <a:prstGeom prst="rect">
            <a:avLst/>
          </a:prstGeom>
          <a:solidFill>
            <a:srgbClr val="60001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fld id="{2593D00E-CB5F-584D-B90A-1E6188900905}" type="slidenum">
              <a:rPr lang="en-US" sz="1200" smtClean="0"/>
              <a:t>‹#›</a:t>
            </a:fld>
            <a:endParaRPr lang="en-US" sz="1200" dirty="0"/>
          </a:p>
        </p:txBody>
      </p:sp>
    </p:spTree>
    <p:extLst>
      <p:ext uri="{BB962C8B-B14F-4D97-AF65-F5344CB8AC3E}">
        <p14:creationId xmlns:p14="http://schemas.microsoft.com/office/powerpoint/2010/main" val="3419558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6E33EC9-330D-3349-9E3F-D499FED0A598}" type="datetime1">
              <a:rPr lang="en-US" smtClean="0"/>
              <a:t>6/18/18</a:t>
            </a:fld>
            <a:endParaRPr lang="en-US"/>
          </a:p>
        </p:txBody>
      </p:sp>
      <p:sp>
        <p:nvSpPr>
          <p:cNvPr id="6" name="Footer Placeholder 5"/>
          <p:cNvSpPr>
            <a:spLocks noGrp="1"/>
          </p:cNvSpPr>
          <p:nvPr>
            <p:ph type="ftr" sz="quarter" idx="11"/>
          </p:nvPr>
        </p:nvSpPr>
        <p:spPr/>
        <p:txBody>
          <a:bodyPr/>
          <a:lstStyle/>
          <a:p>
            <a:r>
              <a:rPr lang="da-DK"/>
              <a:t>La Salle Universities, Mexico, June 18 2018</a:t>
            </a:r>
            <a:endParaRPr lang="en-US"/>
          </a:p>
        </p:txBody>
      </p:sp>
      <p:sp>
        <p:nvSpPr>
          <p:cNvPr id="7" name="Slide Number Placeholder 6"/>
          <p:cNvSpPr>
            <a:spLocks noGrp="1"/>
          </p:cNvSpPr>
          <p:nvPr>
            <p:ph type="sldNum" sz="quarter" idx="12"/>
          </p:nvPr>
        </p:nvSpPr>
        <p:spPr/>
        <p:txBody>
          <a:bodyPr/>
          <a:lstStyle/>
          <a:p>
            <a:fld id="{8990C945-68E8-1749-8E4B-6112B6D84CD0}" type="slidenum">
              <a:rPr lang="en-US" smtClean="0"/>
              <a:t>‹#›</a:t>
            </a:fld>
            <a:endParaRPr lang="en-US"/>
          </a:p>
        </p:txBody>
      </p:sp>
    </p:spTree>
    <p:extLst>
      <p:ext uri="{BB962C8B-B14F-4D97-AF65-F5344CB8AC3E}">
        <p14:creationId xmlns:p14="http://schemas.microsoft.com/office/powerpoint/2010/main" val="3594947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8247EF6-138E-5640-9AC9-69612A075B68}" type="datetime1">
              <a:rPr lang="en-US" smtClean="0"/>
              <a:t>6/18/18</a:t>
            </a:fld>
            <a:endParaRPr lang="en-US"/>
          </a:p>
        </p:txBody>
      </p:sp>
      <p:sp>
        <p:nvSpPr>
          <p:cNvPr id="8" name="Footer Placeholder 7"/>
          <p:cNvSpPr>
            <a:spLocks noGrp="1"/>
          </p:cNvSpPr>
          <p:nvPr>
            <p:ph type="ftr" sz="quarter" idx="11"/>
          </p:nvPr>
        </p:nvSpPr>
        <p:spPr/>
        <p:txBody>
          <a:bodyPr/>
          <a:lstStyle/>
          <a:p>
            <a:r>
              <a:rPr lang="da-DK"/>
              <a:t>La Salle Universities, Mexico, June 18 2018</a:t>
            </a:r>
            <a:endParaRPr lang="en-US"/>
          </a:p>
        </p:txBody>
      </p:sp>
      <p:sp>
        <p:nvSpPr>
          <p:cNvPr id="9" name="Slide Number Placeholder 8"/>
          <p:cNvSpPr>
            <a:spLocks noGrp="1"/>
          </p:cNvSpPr>
          <p:nvPr>
            <p:ph type="sldNum" sz="quarter" idx="12"/>
          </p:nvPr>
        </p:nvSpPr>
        <p:spPr/>
        <p:txBody>
          <a:bodyPr/>
          <a:lstStyle/>
          <a:p>
            <a:fld id="{8990C945-68E8-1749-8E4B-6112B6D84CD0}" type="slidenum">
              <a:rPr lang="en-US" smtClean="0"/>
              <a:t>‹#›</a:t>
            </a:fld>
            <a:endParaRPr lang="en-US"/>
          </a:p>
        </p:txBody>
      </p:sp>
    </p:spTree>
    <p:extLst>
      <p:ext uri="{BB962C8B-B14F-4D97-AF65-F5344CB8AC3E}">
        <p14:creationId xmlns:p14="http://schemas.microsoft.com/office/powerpoint/2010/main" val="3684613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3A827ED-A4DB-3C43-8943-46F503DA0817}" type="datetime1">
              <a:rPr lang="en-US" smtClean="0"/>
              <a:t>6/18/18</a:t>
            </a:fld>
            <a:endParaRPr lang="en-US"/>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
        <p:nvSpPr>
          <p:cNvPr id="5" name="Slide Number Placeholder 4"/>
          <p:cNvSpPr>
            <a:spLocks noGrp="1"/>
          </p:cNvSpPr>
          <p:nvPr>
            <p:ph type="sldNum" sz="quarter" idx="12"/>
          </p:nvPr>
        </p:nvSpPr>
        <p:spPr/>
        <p:txBody>
          <a:bodyPr/>
          <a:lstStyle/>
          <a:p>
            <a:fld id="{8990C945-68E8-1749-8E4B-6112B6D84CD0}" type="slidenum">
              <a:rPr lang="en-US" smtClean="0"/>
              <a:t>‹#›</a:t>
            </a:fld>
            <a:endParaRPr lang="en-US"/>
          </a:p>
        </p:txBody>
      </p:sp>
    </p:spTree>
    <p:extLst>
      <p:ext uri="{BB962C8B-B14F-4D97-AF65-F5344CB8AC3E}">
        <p14:creationId xmlns:p14="http://schemas.microsoft.com/office/powerpoint/2010/main" val="2521737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13E507-887A-FA41-BC6E-B99887E9E81A}" type="datetime1">
              <a:rPr lang="en-US" smtClean="0"/>
              <a:t>6/18/18</a:t>
            </a:fld>
            <a:endParaRPr lang="en-US"/>
          </a:p>
        </p:txBody>
      </p:sp>
      <p:sp>
        <p:nvSpPr>
          <p:cNvPr id="3" name="Footer Placeholder 2"/>
          <p:cNvSpPr>
            <a:spLocks noGrp="1"/>
          </p:cNvSpPr>
          <p:nvPr>
            <p:ph type="ftr" sz="quarter" idx="11"/>
          </p:nvPr>
        </p:nvSpPr>
        <p:spPr/>
        <p:txBody>
          <a:bodyPr/>
          <a:lstStyle/>
          <a:p>
            <a:r>
              <a:rPr lang="da-DK"/>
              <a:t>La Salle Universities, Mexico, June 18 2018</a:t>
            </a:r>
            <a:endParaRPr lang="en-US"/>
          </a:p>
        </p:txBody>
      </p:sp>
      <p:sp>
        <p:nvSpPr>
          <p:cNvPr id="4" name="Slide Number Placeholder 3"/>
          <p:cNvSpPr>
            <a:spLocks noGrp="1"/>
          </p:cNvSpPr>
          <p:nvPr>
            <p:ph type="sldNum" sz="quarter" idx="12"/>
          </p:nvPr>
        </p:nvSpPr>
        <p:spPr/>
        <p:txBody>
          <a:bodyPr/>
          <a:lstStyle/>
          <a:p>
            <a:fld id="{8990C945-68E8-1749-8E4B-6112B6D84CD0}" type="slidenum">
              <a:rPr lang="en-US" smtClean="0"/>
              <a:t>‹#›</a:t>
            </a:fld>
            <a:endParaRPr lang="en-US"/>
          </a:p>
        </p:txBody>
      </p:sp>
    </p:spTree>
    <p:extLst>
      <p:ext uri="{BB962C8B-B14F-4D97-AF65-F5344CB8AC3E}">
        <p14:creationId xmlns:p14="http://schemas.microsoft.com/office/powerpoint/2010/main" val="1977701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A990CE-1341-1642-B7B6-5F9F43471C24}" type="datetime1">
              <a:rPr lang="en-US" smtClean="0"/>
              <a:t>6/18/18</a:t>
            </a:fld>
            <a:endParaRPr lang="en-US"/>
          </a:p>
        </p:txBody>
      </p:sp>
      <p:sp>
        <p:nvSpPr>
          <p:cNvPr id="6" name="Footer Placeholder 5"/>
          <p:cNvSpPr>
            <a:spLocks noGrp="1"/>
          </p:cNvSpPr>
          <p:nvPr>
            <p:ph type="ftr" sz="quarter" idx="11"/>
          </p:nvPr>
        </p:nvSpPr>
        <p:spPr/>
        <p:txBody>
          <a:bodyPr/>
          <a:lstStyle/>
          <a:p>
            <a:r>
              <a:rPr lang="da-DK"/>
              <a:t>La Salle Universities, Mexico, June 18 2018</a:t>
            </a:r>
            <a:endParaRPr lang="en-US"/>
          </a:p>
        </p:txBody>
      </p:sp>
      <p:sp>
        <p:nvSpPr>
          <p:cNvPr id="7" name="Slide Number Placeholder 6"/>
          <p:cNvSpPr>
            <a:spLocks noGrp="1"/>
          </p:cNvSpPr>
          <p:nvPr>
            <p:ph type="sldNum" sz="quarter" idx="12"/>
          </p:nvPr>
        </p:nvSpPr>
        <p:spPr/>
        <p:txBody>
          <a:bodyPr/>
          <a:lstStyle/>
          <a:p>
            <a:fld id="{8990C945-68E8-1749-8E4B-6112B6D84CD0}" type="slidenum">
              <a:rPr lang="en-US" smtClean="0"/>
              <a:t>‹#›</a:t>
            </a:fld>
            <a:endParaRPr lang="en-US"/>
          </a:p>
        </p:txBody>
      </p:sp>
    </p:spTree>
    <p:extLst>
      <p:ext uri="{BB962C8B-B14F-4D97-AF65-F5344CB8AC3E}">
        <p14:creationId xmlns:p14="http://schemas.microsoft.com/office/powerpoint/2010/main" val="3944941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99297F-DBCB-CA4B-A013-0D0BCF09AD8E}" type="datetime1">
              <a:rPr lang="en-US" smtClean="0"/>
              <a:t>6/18/18</a:t>
            </a:fld>
            <a:endParaRPr lang="en-US"/>
          </a:p>
        </p:txBody>
      </p:sp>
      <p:sp>
        <p:nvSpPr>
          <p:cNvPr id="6" name="Footer Placeholder 5"/>
          <p:cNvSpPr>
            <a:spLocks noGrp="1"/>
          </p:cNvSpPr>
          <p:nvPr>
            <p:ph type="ftr" sz="quarter" idx="11"/>
          </p:nvPr>
        </p:nvSpPr>
        <p:spPr/>
        <p:txBody>
          <a:bodyPr/>
          <a:lstStyle/>
          <a:p>
            <a:r>
              <a:rPr lang="da-DK"/>
              <a:t>La Salle Universities, Mexico, June 18 2018</a:t>
            </a:r>
            <a:endParaRPr lang="en-US"/>
          </a:p>
        </p:txBody>
      </p:sp>
      <p:sp>
        <p:nvSpPr>
          <p:cNvPr id="7" name="Slide Number Placeholder 6"/>
          <p:cNvSpPr>
            <a:spLocks noGrp="1"/>
          </p:cNvSpPr>
          <p:nvPr>
            <p:ph type="sldNum" sz="quarter" idx="12"/>
          </p:nvPr>
        </p:nvSpPr>
        <p:spPr/>
        <p:txBody>
          <a:bodyPr/>
          <a:lstStyle/>
          <a:p>
            <a:fld id="{8990C945-68E8-1749-8E4B-6112B6D84CD0}" type="slidenum">
              <a:rPr lang="en-US" smtClean="0"/>
              <a:t>‹#›</a:t>
            </a:fld>
            <a:endParaRPr lang="en-US"/>
          </a:p>
        </p:txBody>
      </p:sp>
    </p:spTree>
    <p:extLst>
      <p:ext uri="{BB962C8B-B14F-4D97-AF65-F5344CB8AC3E}">
        <p14:creationId xmlns:p14="http://schemas.microsoft.com/office/powerpoint/2010/main" val="12292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r>
              <a:rPr kumimoji="0" lang="en-US" sz="3200" b="0" i="0" u="none" strike="noStrike" kern="1200" cap="none" spc="0" normalizeH="0" baseline="0" noProof="0" dirty="0">
                <a:ln>
                  <a:noFill/>
                </a:ln>
                <a:solidFill>
                  <a:prstClr val="black"/>
                </a:solidFill>
                <a:effectLst/>
                <a:uLnTx/>
                <a:uFillTx/>
                <a:latin typeface="Palatino"/>
                <a:ea typeface="+mn-ea"/>
                <a:cs typeface="Palatino"/>
              </a:rPr>
              <a:t>Click to edit Master text styles</a:t>
            </a:r>
          </a:p>
          <a:p>
            <a:pPr marL="742950" marR="0" lvl="1" indent="-285750" algn="l" defTabSz="457200" rtl="0" eaLnBrk="1" fontAlgn="auto" latinLnBrk="0" hangingPunct="1">
              <a:lnSpc>
                <a:spcPct val="100000"/>
              </a:lnSpc>
              <a:spcBef>
                <a:spcPct val="20000"/>
              </a:spcBef>
              <a:spcAft>
                <a:spcPts val="0"/>
              </a:spcAft>
              <a:buClrTx/>
              <a:buSzTx/>
              <a:buFont typeface="Arial"/>
              <a:buChar char="–"/>
              <a:tabLst/>
              <a:defRPr/>
            </a:pPr>
            <a:r>
              <a:rPr kumimoji="0" lang="en-US" sz="2800" b="0" i="0" u="none" strike="noStrike" kern="1200" cap="none" spc="0" normalizeH="0" baseline="0" noProof="0" dirty="0">
                <a:ln>
                  <a:noFill/>
                </a:ln>
                <a:solidFill>
                  <a:prstClr val="black"/>
                </a:solidFill>
                <a:effectLst/>
                <a:uLnTx/>
                <a:uFillTx/>
                <a:latin typeface="Palatino"/>
                <a:ea typeface="+mn-ea"/>
                <a:cs typeface="Palatino"/>
              </a:rPr>
              <a:t>Second level</a:t>
            </a:r>
          </a:p>
          <a:p>
            <a:pPr marL="1143000" marR="0" lvl="2" indent="-228600" algn="l" defTabSz="457200" rtl="0" eaLnBrk="1" fontAlgn="auto" latinLnBrk="0" hangingPunct="1">
              <a:lnSpc>
                <a:spcPct val="100000"/>
              </a:lnSpc>
              <a:spcBef>
                <a:spcPct val="20000"/>
              </a:spcBef>
              <a:spcAft>
                <a:spcPts val="0"/>
              </a:spcAft>
              <a:buClrTx/>
              <a:buSzTx/>
              <a:buFont typeface="Arial"/>
              <a:buChar char="•"/>
              <a:tabLst/>
              <a:defRPr/>
            </a:pPr>
            <a:r>
              <a:rPr kumimoji="0" lang="en-US" sz="2400" b="0" i="0" u="none" strike="noStrike" kern="1200" cap="none" spc="0" normalizeH="0" baseline="0" noProof="0" dirty="0">
                <a:ln>
                  <a:noFill/>
                </a:ln>
                <a:solidFill>
                  <a:prstClr val="black"/>
                </a:solidFill>
                <a:effectLst/>
                <a:uLnTx/>
                <a:uFillTx/>
                <a:latin typeface="Palatino"/>
                <a:ea typeface="+mn-ea"/>
                <a:cs typeface="Palatino"/>
              </a:rPr>
              <a:t>Third level</a:t>
            </a:r>
          </a:p>
          <a:p>
            <a:pPr marL="1600200" marR="0" lvl="3" indent="-2286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Palatino"/>
                <a:ea typeface="+mn-ea"/>
                <a:cs typeface="Palatino"/>
              </a:rPr>
              <a:t>Fourth level</a:t>
            </a:r>
          </a:p>
          <a:p>
            <a:pPr marL="2057400" marR="0" lvl="4" indent="-228600" algn="l" defTabSz="457200" rtl="0" eaLnBrk="1" fontAlgn="auto" latinLnBrk="0" hangingPunct="1">
              <a:lnSpc>
                <a:spcPct val="100000"/>
              </a:lnSpc>
              <a:spcBef>
                <a:spcPct val="20000"/>
              </a:spcBef>
              <a:spcAft>
                <a:spcPts val="0"/>
              </a:spcAft>
              <a:buClrTx/>
              <a:buSzTx/>
              <a:buFont typeface="Arial"/>
              <a:buChar char="»"/>
              <a:tabLst/>
              <a:defRPr/>
            </a:pPr>
            <a:r>
              <a:rPr kumimoji="0" lang="en-US" sz="2000" b="0" i="0" u="none" strike="noStrike" kern="1200" cap="none" spc="0" normalizeH="0" baseline="0" noProof="0" dirty="0">
                <a:ln>
                  <a:noFill/>
                </a:ln>
                <a:solidFill>
                  <a:prstClr val="black"/>
                </a:solidFill>
                <a:effectLst/>
                <a:uLnTx/>
                <a:uFillTx/>
                <a:latin typeface="Palatino"/>
                <a:ea typeface="+mn-ea"/>
                <a:cs typeface="Palatino"/>
              </a:rPr>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Palatino"/>
                <a:cs typeface="Palatino"/>
              </a:defRPr>
            </a:lvl1pPr>
          </a:lstStyle>
          <a:p>
            <a:fld id="{4E6F69FB-E0CB-DE45-8334-B4B13B1588E1}" type="datetime1">
              <a:rPr lang="en-US" smtClean="0"/>
              <a:t>6/18/18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Palatino"/>
                <a:cs typeface="Palatino"/>
              </a:defRPr>
            </a:lvl1pPr>
          </a:lstStyle>
          <a:p>
            <a:r>
              <a:rPr lang="da-DK"/>
              <a:t>La Salle Universities, Mexico, June 18 2018</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Palatino"/>
                <a:cs typeface="Palatino"/>
              </a:defRPr>
            </a:lvl1pPr>
          </a:lstStyle>
          <a:p>
            <a:fld id="{8990C945-68E8-1749-8E4B-6112B6D84CD0}" type="slidenum">
              <a:rPr lang="en-US" smtClean="0"/>
              <a:pPr/>
              <a:t>‹#›</a:t>
            </a:fld>
            <a:endParaRPr lang="en-US"/>
          </a:p>
        </p:txBody>
      </p:sp>
    </p:spTree>
    <p:extLst>
      <p:ext uri="{BB962C8B-B14F-4D97-AF65-F5344CB8AC3E}">
        <p14:creationId xmlns:p14="http://schemas.microsoft.com/office/powerpoint/2010/main" val="532916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hf sldNum="0" hdr="0" dt="0"/>
  <p:txStyles>
    <p:titleStyle>
      <a:lvl1pPr algn="ctr" defTabSz="457200" rtl="0" eaLnBrk="1" latinLnBrk="0" hangingPunct="1">
        <a:spcBef>
          <a:spcPct val="0"/>
        </a:spcBef>
        <a:buNone/>
        <a:defRPr sz="4400" kern="1200">
          <a:solidFill>
            <a:schemeClr val="tx1"/>
          </a:solidFill>
          <a:latin typeface="Palatino"/>
          <a:ea typeface="+mj-ea"/>
          <a:cs typeface="Palatino"/>
        </a:defRPr>
      </a:lvl1pPr>
    </p:titleStyle>
    <p:bodyStyle>
      <a:lvl1pPr marL="342900" marR="0" indent="-342900" algn="l" defTabSz="457200" rtl="0" eaLnBrk="1" fontAlgn="auto" latinLnBrk="0" hangingPunct="1">
        <a:lnSpc>
          <a:spcPct val="100000"/>
        </a:lnSpc>
        <a:spcBef>
          <a:spcPct val="20000"/>
        </a:spcBef>
        <a:spcAft>
          <a:spcPts val="0"/>
        </a:spcAft>
        <a:buClrTx/>
        <a:buSzTx/>
        <a:buFont typeface="Arial"/>
        <a:buChar char="•"/>
        <a:tabLst/>
        <a:defRPr sz="3200" kern="1200">
          <a:solidFill>
            <a:schemeClr val="tx1"/>
          </a:solidFill>
          <a:latin typeface="Palatino"/>
          <a:ea typeface="+mn-ea"/>
          <a:cs typeface="Palatino"/>
        </a:defRPr>
      </a:lvl1pPr>
      <a:lvl2pPr marL="742950" marR="0" indent="-285750" algn="l" defTabSz="457200" rtl="0" eaLnBrk="1" fontAlgn="auto" latinLnBrk="0" hangingPunct="1">
        <a:lnSpc>
          <a:spcPct val="100000"/>
        </a:lnSpc>
        <a:spcBef>
          <a:spcPct val="20000"/>
        </a:spcBef>
        <a:spcAft>
          <a:spcPts val="0"/>
        </a:spcAft>
        <a:buClrTx/>
        <a:buSzTx/>
        <a:buFont typeface="Arial"/>
        <a:buChar char="–"/>
        <a:tabLst/>
        <a:defRPr sz="2800" kern="1200">
          <a:solidFill>
            <a:schemeClr val="tx1"/>
          </a:solidFill>
          <a:latin typeface="Palatino"/>
          <a:ea typeface="+mn-ea"/>
          <a:cs typeface="Palatino"/>
        </a:defRPr>
      </a:lvl2pPr>
      <a:lvl3pPr marL="1143000" marR="0" indent="-228600" algn="l" defTabSz="457200" rtl="0" eaLnBrk="1" fontAlgn="auto" latinLnBrk="0" hangingPunct="1">
        <a:lnSpc>
          <a:spcPct val="100000"/>
        </a:lnSpc>
        <a:spcBef>
          <a:spcPct val="20000"/>
        </a:spcBef>
        <a:spcAft>
          <a:spcPts val="0"/>
        </a:spcAft>
        <a:buClrTx/>
        <a:buSzTx/>
        <a:buFont typeface="Arial"/>
        <a:buChar char="•"/>
        <a:tabLst/>
        <a:defRPr sz="2400" kern="1200">
          <a:solidFill>
            <a:schemeClr val="tx1"/>
          </a:solidFill>
          <a:latin typeface="Palatino"/>
          <a:ea typeface="+mn-ea"/>
          <a:cs typeface="Palatino"/>
        </a:defRPr>
      </a:lvl3pPr>
      <a:lvl4pPr marL="1600200" marR="0" indent="-228600" algn="l" defTabSz="457200" rtl="0" eaLnBrk="1" fontAlgn="auto" latinLnBrk="0" hangingPunct="1">
        <a:lnSpc>
          <a:spcPct val="100000"/>
        </a:lnSpc>
        <a:spcBef>
          <a:spcPct val="20000"/>
        </a:spcBef>
        <a:spcAft>
          <a:spcPts val="0"/>
        </a:spcAft>
        <a:buClrTx/>
        <a:buSzTx/>
        <a:buFont typeface="Arial"/>
        <a:buChar char="–"/>
        <a:tabLst/>
        <a:defRPr sz="2000" kern="1200">
          <a:solidFill>
            <a:schemeClr val="tx1"/>
          </a:solidFill>
          <a:latin typeface="Palatino"/>
          <a:ea typeface="+mn-ea"/>
          <a:cs typeface="Palatino"/>
        </a:defRPr>
      </a:lvl4pPr>
      <a:lvl5pPr marL="2057400" marR="0" indent="-228600" algn="l" defTabSz="457200" rtl="0" eaLnBrk="1" fontAlgn="auto" latinLnBrk="0" hangingPunct="1">
        <a:lnSpc>
          <a:spcPct val="100000"/>
        </a:lnSpc>
        <a:spcBef>
          <a:spcPct val="20000"/>
        </a:spcBef>
        <a:spcAft>
          <a:spcPts val="0"/>
        </a:spcAft>
        <a:buClrTx/>
        <a:buSzTx/>
        <a:buFont typeface="Arial"/>
        <a:buChar char="»"/>
        <a:tabLst/>
        <a:defRPr sz="2000" kern="1200">
          <a:solidFill>
            <a:schemeClr val="tx1"/>
          </a:solidFill>
          <a:latin typeface="Palatino"/>
          <a:ea typeface="+mn-ea"/>
          <a:cs typeface="Palatino"/>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2442537" y="164124"/>
            <a:ext cx="6475022" cy="2262554"/>
          </a:xfrm>
        </p:spPr>
        <p:txBody>
          <a:bodyPr>
            <a:normAutofit/>
          </a:bodyPr>
          <a:lstStyle/>
          <a:p>
            <a:r>
              <a:rPr lang="en-US" dirty="0"/>
              <a:t>Internationalization and Catholic Universities, Why, What and How!</a:t>
            </a:r>
          </a:p>
        </p:txBody>
      </p:sp>
      <p:sp>
        <p:nvSpPr>
          <p:cNvPr id="3" name="Text Placeholder 2"/>
          <p:cNvSpPr>
            <a:spLocks noGrp="1"/>
          </p:cNvSpPr>
          <p:nvPr>
            <p:ph type="body" sz="quarter" idx="13"/>
          </p:nvPr>
        </p:nvSpPr>
        <p:spPr>
          <a:xfrm>
            <a:off x="322263" y="4735128"/>
            <a:ext cx="8594725" cy="1137488"/>
          </a:xfrm>
        </p:spPr>
        <p:txBody>
          <a:bodyPr>
            <a:normAutofit fontScale="85000" lnSpcReduction="20000"/>
          </a:bodyPr>
          <a:lstStyle/>
          <a:p>
            <a:r>
              <a:rPr lang="nl-NL" dirty="0"/>
              <a:t>Professor Hans de Wit </a:t>
            </a:r>
          </a:p>
          <a:p>
            <a:endParaRPr lang="nl-NL" dirty="0"/>
          </a:p>
          <a:p>
            <a:r>
              <a:rPr lang="nl-NL" dirty="0"/>
              <a:t>Director Center </a:t>
            </a:r>
            <a:r>
              <a:rPr lang="nl-NL" dirty="0" err="1"/>
              <a:t>for</a:t>
            </a:r>
            <a:r>
              <a:rPr lang="nl-NL" dirty="0"/>
              <a:t> International </a:t>
            </a:r>
            <a:r>
              <a:rPr lang="nl-NL" dirty="0" err="1"/>
              <a:t>Higher</a:t>
            </a:r>
            <a:r>
              <a:rPr lang="nl-NL" dirty="0"/>
              <a:t> </a:t>
            </a:r>
            <a:r>
              <a:rPr lang="nl-NL" dirty="0" err="1"/>
              <a:t>Education</a:t>
            </a:r>
            <a:r>
              <a:rPr lang="nl-NL" dirty="0"/>
              <a:t> </a:t>
            </a:r>
          </a:p>
          <a:p>
            <a:endParaRPr lang="en-US" dirty="0"/>
          </a:p>
        </p:txBody>
      </p:sp>
      <p:sp>
        <p:nvSpPr>
          <p:cNvPr id="5" name="Footer Placeholder 4"/>
          <p:cNvSpPr>
            <a:spLocks noGrp="1"/>
          </p:cNvSpPr>
          <p:nvPr>
            <p:ph type="ftr" sz="quarter" idx="11"/>
          </p:nvPr>
        </p:nvSpPr>
        <p:spPr>
          <a:xfrm>
            <a:off x="2442537" y="6023430"/>
            <a:ext cx="3917623" cy="698046"/>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1806166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p:txBody>
          <a:bodyPr>
            <a:normAutofit fontScale="90000"/>
          </a:bodyPr>
          <a:lstStyle/>
          <a:p>
            <a:r>
              <a:rPr lang="en-US"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t>Globalization of Internationalization</a:t>
            </a:r>
          </a:p>
        </p:txBody>
      </p:sp>
      <p:sp>
        <p:nvSpPr>
          <p:cNvPr id="32770" name="Content Placeholder 2"/>
          <p:cNvSpPr>
            <a:spLocks noGrp="1"/>
          </p:cNvSpPr>
          <p:nvPr>
            <p:ph idx="1"/>
          </p:nvPr>
        </p:nvSpPr>
        <p:spPr>
          <a:xfrm>
            <a:off x="457200" y="1758736"/>
            <a:ext cx="8229600" cy="4960384"/>
          </a:xfrm>
        </p:spPr>
        <p:txBody>
          <a:bodyPr/>
          <a:lstStyle/>
          <a:p>
            <a:r>
              <a:rPr lang="en-GB" sz="2000" dirty="0">
                <a:latin typeface="Arial" charset="0"/>
                <a:ea typeface="MS PGothic" charset="0"/>
              </a:rPr>
              <a:t>“In the current global-knowledge society, the concept of </a:t>
            </a:r>
            <a:r>
              <a:rPr lang="en-GB" sz="2000" b="1" dirty="0">
                <a:latin typeface="Arial" charset="0"/>
                <a:ea typeface="MS PGothic" charset="0"/>
              </a:rPr>
              <a:t>internationalization of higher education has itself become globalized</a:t>
            </a:r>
            <a:r>
              <a:rPr lang="en-GB" sz="2000" dirty="0">
                <a:latin typeface="Arial" charset="0"/>
                <a:ea typeface="MS PGothic" charset="0"/>
              </a:rPr>
              <a:t>, demanding further consideration of its impact on policy and practice as more countries and types of institution around the world engage in the process. </a:t>
            </a:r>
          </a:p>
          <a:p>
            <a:endParaRPr lang="en-GB" sz="2000" i="1" dirty="0">
              <a:latin typeface="Arial" charset="0"/>
              <a:ea typeface="MS PGothic" charset="0"/>
            </a:endParaRPr>
          </a:p>
          <a:p>
            <a:r>
              <a:rPr lang="en-GB" sz="2000" dirty="0">
                <a:latin typeface="Arial" charset="0"/>
                <a:ea typeface="MS PGothic" charset="0"/>
              </a:rPr>
              <a:t>Internationalization should no longer be considered in terms of a westernized, largely Anglo-Saxon, and predominantly English-speaking paradigm.”</a:t>
            </a:r>
          </a:p>
          <a:p>
            <a:endParaRPr lang="en-GB" sz="2000" dirty="0">
              <a:latin typeface="Arial" charset="0"/>
              <a:ea typeface="MS PGothic" charset="0"/>
            </a:endParaRPr>
          </a:p>
          <a:p>
            <a:pPr>
              <a:buFontTx/>
              <a:buNone/>
            </a:pPr>
            <a:r>
              <a:rPr lang="en-GB" sz="2000" dirty="0">
                <a:latin typeface="Arial" charset="0"/>
                <a:ea typeface="MS PGothic" charset="0"/>
              </a:rPr>
              <a:t> </a:t>
            </a:r>
            <a:endParaRPr lang="nl-NL" sz="2000" dirty="0">
              <a:latin typeface="Arial" charset="0"/>
              <a:ea typeface="MS PGothic" charset="0"/>
            </a:endParaRPr>
          </a:p>
          <a:p>
            <a:pPr>
              <a:buFontTx/>
              <a:buNone/>
            </a:pPr>
            <a:r>
              <a:rPr lang="en-GB" sz="2000" dirty="0">
                <a:latin typeface="Arial" charset="0"/>
                <a:ea typeface="MS PGothic" charset="0"/>
              </a:rPr>
              <a:t>	(De Wit and Jones, 2014)</a:t>
            </a:r>
            <a:endParaRPr lang="en-US" sz="2000" dirty="0">
              <a:latin typeface="Arial" charset="0"/>
              <a:ea typeface="MS PGothic" charset="0"/>
            </a:endParaRPr>
          </a:p>
          <a:p>
            <a:endParaRPr lang="en-US" dirty="0">
              <a:latin typeface="Arial" charset="0"/>
              <a:ea typeface="MS PGothic" charset="0"/>
            </a:endParaRPr>
          </a:p>
        </p:txBody>
      </p:sp>
      <p:sp>
        <p:nvSpPr>
          <p:cNvPr id="2" name="Footer Placeholder 1"/>
          <p:cNvSpPr>
            <a:spLocks noGrp="1"/>
          </p:cNvSpPr>
          <p:nvPr>
            <p:ph type="ftr" sz="quarter" idx="11"/>
          </p:nvPr>
        </p:nvSpPr>
        <p:spPr>
          <a:xfrm>
            <a:off x="2600960" y="6136640"/>
            <a:ext cx="3972560" cy="584835"/>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174019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p:txBody>
          <a:bodyPr>
            <a:normAutofit fontScale="90000"/>
          </a:bodyPr>
          <a:lstStyle/>
          <a:p>
            <a:r>
              <a:rPr lang="en-GB" dirty="0">
                <a:solidFill>
                  <a:srgbClr val="C00000"/>
                </a:solidFill>
                <a:latin typeface="Arial" charset="0"/>
                <a:ea typeface="MS PGothic" charset="0"/>
              </a:rPr>
              <a:t>Internationalization policies and strategies</a:t>
            </a:r>
          </a:p>
        </p:txBody>
      </p:sp>
      <p:sp>
        <p:nvSpPr>
          <p:cNvPr id="20482" name="Content Placeholder 2"/>
          <p:cNvSpPr>
            <a:spLocks noGrp="1"/>
          </p:cNvSpPr>
          <p:nvPr>
            <p:ph idx="1"/>
          </p:nvPr>
        </p:nvSpPr>
        <p:spPr>
          <a:xfrm>
            <a:off x="822325" y="2176463"/>
            <a:ext cx="7543800" cy="3692525"/>
          </a:xfrm>
        </p:spPr>
        <p:txBody>
          <a:bodyPr>
            <a:normAutofit/>
          </a:bodyPr>
          <a:lstStyle/>
          <a:p>
            <a:r>
              <a:rPr lang="en-GB" sz="2400" b="1" dirty="0">
                <a:solidFill>
                  <a:srgbClr val="C00000"/>
                </a:solidFill>
                <a:latin typeface="Arial" charset="0"/>
                <a:ea typeface="MS PGothic" charset="0"/>
              </a:rPr>
              <a:t>The Why</a:t>
            </a:r>
            <a:r>
              <a:rPr lang="en-GB" sz="2400" b="1" dirty="0">
                <a:latin typeface="Arial" charset="0"/>
                <a:ea typeface="MS PGothic" charset="0"/>
              </a:rPr>
              <a:t>, based on Internal and External Context analysis</a:t>
            </a:r>
          </a:p>
          <a:p>
            <a:endParaRPr lang="en-GB" sz="2400" b="1" dirty="0">
              <a:latin typeface="Arial" charset="0"/>
              <a:ea typeface="MS PGothic" charset="0"/>
            </a:endParaRPr>
          </a:p>
          <a:p>
            <a:r>
              <a:rPr lang="en-GB" sz="2400" b="1" dirty="0">
                <a:latin typeface="Arial" charset="0"/>
                <a:ea typeface="MS PGothic" charset="0"/>
              </a:rPr>
              <a:t>The What</a:t>
            </a:r>
          </a:p>
          <a:p>
            <a:endParaRPr lang="en-GB" sz="2400" b="1" dirty="0">
              <a:latin typeface="Arial" charset="0"/>
              <a:ea typeface="MS PGothic" charset="0"/>
            </a:endParaRPr>
          </a:p>
          <a:p>
            <a:r>
              <a:rPr lang="en-GB" sz="2400" b="1" dirty="0">
                <a:latin typeface="Arial" charset="0"/>
                <a:ea typeface="MS PGothic" charset="0"/>
              </a:rPr>
              <a:t>The How</a:t>
            </a:r>
          </a:p>
          <a:p>
            <a:endParaRPr lang="en-GB" sz="2400" b="1" dirty="0">
              <a:latin typeface="Arial" charset="0"/>
              <a:ea typeface="MS PGothic" charset="0"/>
            </a:endParaRPr>
          </a:p>
          <a:p>
            <a:r>
              <a:rPr lang="en-GB" sz="2400" b="1" dirty="0">
                <a:solidFill>
                  <a:srgbClr val="000000"/>
                </a:solidFill>
                <a:latin typeface="Arial" charset="0"/>
                <a:ea typeface="MS PGothic" charset="0"/>
              </a:rPr>
              <a:t>And the </a:t>
            </a:r>
            <a:r>
              <a:rPr lang="en-GB" sz="2400" b="1" dirty="0">
                <a:solidFill>
                  <a:srgbClr val="C00000"/>
                </a:solidFill>
                <a:latin typeface="Arial" charset="0"/>
                <a:ea typeface="MS PGothic" charset="0"/>
              </a:rPr>
              <a:t>Outcomes/Impact</a:t>
            </a:r>
            <a:endParaRPr lang="en-GB" sz="2400" b="1" dirty="0">
              <a:solidFill>
                <a:schemeClr val="accent2"/>
              </a:solidFill>
              <a:latin typeface="Arial" charset="0"/>
              <a:ea typeface="MS PGothic" charset="0"/>
            </a:endParaRPr>
          </a:p>
        </p:txBody>
      </p:sp>
      <p:sp>
        <p:nvSpPr>
          <p:cNvPr id="2" name="Footer Placeholder 1"/>
          <p:cNvSpPr>
            <a:spLocks noGrp="1"/>
          </p:cNvSpPr>
          <p:nvPr>
            <p:ph type="ftr" sz="quarter" idx="11"/>
          </p:nvPr>
        </p:nvSpPr>
        <p:spPr>
          <a:xfrm>
            <a:off x="2590800" y="6024880"/>
            <a:ext cx="3952240" cy="696595"/>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671600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7596"/>
            <a:ext cx="8229600" cy="1102456"/>
          </a:xfrm>
        </p:spPr>
        <p:txBody>
          <a:bodyPr>
            <a:normAutofit/>
          </a:bodyPr>
          <a:lstStyle/>
          <a:p>
            <a:r>
              <a:rPr lang="en-US" dirty="0"/>
              <a:t>To answer the why question, CONTEXT ANALYSIS is essential</a:t>
            </a:r>
          </a:p>
        </p:txBody>
      </p:sp>
      <p:sp>
        <p:nvSpPr>
          <p:cNvPr id="3" name="Content Placeholder 2"/>
          <p:cNvSpPr>
            <a:spLocks noGrp="1"/>
          </p:cNvSpPr>
          <p:nvPr>
            <p:ph idx="1"/>
          </p:nvPr>
        </p:nvSpPr>
        <p:spPr>
          <a:xfrm>
            <a:off x="457200" y="2327564"/>
            <a:ext cx="8229600" cy="3798599"/>
          </a:xfrm>
        </p:spPr>
        <p:txBody>
          <a:bodyPr/>
          <a:lstStyle/>
          <a:p>
            <a:r>
              <a:rPr lang="en-US" dirty="0"/>
              <a:t>Context is both external: global, regional, national and local</a:t>
            </a:r>
          </a:p>
          <a:p>
            <a:endParaRPr lang="en-US" dirty="0"/>
          </a:p>
          <a:p>
            <a:r>
              <a:rPr lang="en-US" dirty="0"/>
              <a:t>Context is also internal: by stakeholders</a:t>
            </a:r>
          </a:p>
          <a:p>
            <a:endParaRPr lang="en-US" dirty="0"/>
          </a:p>
          <a:p>
            <a:r>
              <a:rPr lang="en-US" dirty="0"/>
              <a:t>Context analysis is essential for both strategy development and assessment of strategies</a:t>
            </a:r>
          </a:p>
        </p:txBody>
      </p:sp>
      <p:sp>
        <p:nvSpPr>
          <p:cNvPr id="4" name="Footer Placeholder 3"/>
          <p:cNvSpPr>
            <a:spLocks noGrp="1"/>
          </p:cNvSpPr>
          <p:nvPr>
            <p:ph type="ftr" sz="quarter" idx="11"/>
          </p:nvPr>
        </p:nvSpPr>
        <p:spPr>
          <a:xfrm>
            <a:off x="2570480" y="6207760"/>
            <a:ext cx="3870960" cy="513715"/>
          </a:xfrm>
        </p:spPr>
        <p:txBody>
          <a:bodyPr/>
          <a:lstStyle/>
          <a:p>
            <a:r>
              <a:rPr lang="en-US"/>
              <a:t>La Salle Universities, Mexico, June 18 2018</a:t>
            </a:r>
            <a:endParaRPr lang="en-US" dirty="0"/>
          </a:p>
        </p:txBody>
      </p:sp>
    </p:spTree>
    <p:extLst>
      <p:ext uri="{BB962C8B-B14F-4D97-AF65-F5344CB8AC3E}">
        <p14:creationId xmlns:p14="http://schemas.microsoft.com/office/powerpoint/2010/main" val="607244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b="1" dirty="0"/>
              <a:t>Defining key concepts of the What and How</a:t>
            </a:r>
            <a:endParaRPr lang="en-AU" sz="3200" b="1" dirty="0"/>
          </a:p>
        </p:txBody>
      </p:sp>
      <p:sp>
        <p:nvSpPr>
          <p:cNvPr id="3" name="Text Placeholder 2"/>
          <p:cNvSpPr>
            <a:spLocks noGrp="1"/>
          </p:cNvSpPr>
          <p:nvPr>
            <p:ph type="body" idx="1"/>
          </p:nvPr>
        </p:nvSpPr>
        <p:spPr>
          <a:xfrm>
            <a:off x="468312" y="1484784"/>
            <a:ext cx="8208143" cy="4525963"/>
          </a:xfrm>
        </p:spPr>
        <p:txBody>
          <a:bodyPr>
            <a:normAutofit fontScale="77500" lnSpcReduction="20000"/>
          </a:bodyPr>
          <a:lstStyle/>
          <a:p>
            <a:pPr>
              <a:buFont typeface="Arial" panose="020B0604020202020204" pitchFamily="34" charset="0"/>
              <a:buChar char="•"/>
            </a:pPr>
            <a:r>
              <a:rPr lang="en-US" sz="2800" dirty="0"/>
              <a:t>Internationalization of the Curriculum </a:t>
            </a:r>
          </a:p>
          <a:p>
            <a:pPr>
              <a:buFont typeface="Arial" panose="020B0604020202020204" pitchFamily="34" charset="0"/>
              <a:buChar char="•"/>
            </a:pPr>
            <a:endParaRPr lang="en-US" sz="2800" dirty="0"/>
          </a:p>
          <a:p>
            <a:pPr>
              <a:buFont typeface="Arial" panose="020B0604020202020204" pitchFamily="34" charset="0"/>
              <a:buChar char="•"/>
            </a:pPr>
            <a:r>
              <a:rPr lang="en-US" sz="2800" dirty="0"/>
              <a:t>Internationalization at Home</a:t>
            </a:r>
          </a:p>
          <a:p>
            <a:pPr>
              <a:buFont typeface="Arial" panose="020B0604020202020204" pitchFamily="34" charset="0"/>
              <a:buChar char="•"/>
            </a:pPr>
            <a:endParaRPr lang="en-US" sz="2800" dirty="0"/>
          </a:p>
          <a:p>
            <a:pPr>
              <a:buFont typeface="Arial" panose="020B0604020202020204" pitchFamily="34" charset="0"/>
              <a:buChar char="•"/>
            </a:pPr>
            <a:r>
              <a:rPr lang="en-US" sz="2800" dirty="0"/>
              <a:t>Responsible Global Citizenship</a:t>
            </a:r>
          </a:p>
          <a:p>
            <a:pPr>
              <a:buFont typeface="Arial" panose="020B0604020202020204" pitchFamily="34" charset="0"/>
              <a:buChar char="•"/>
            </a:pPr>
            <a:endParaRPr lang="en-US" sz="2800" dirty="0"/>
          </a:p>
          <a:p>
            <a:pPr>
              <a:buFont typeface="Arial" panose="020B0604020202020204" pitchFamily="34" charset="0"/>
              <a:buChar char="•"/>
            </a:pPr>
            <a:r>
              <a:rPr lang="en-US" sz="2800" dirty="0"/>
              <a:t>Internationalization of Research</a:t>
            </a:r>
          </a:p>
          <a:p>
            <a:pPr>
              <a:buFont typeface="Arial" panose="020B0604020202020204" pitchFamily="34" charset="0"/>
              <a:buChar char="•"/>
            </a:pPr>
            <a:endParaRPr lang="en-US" sz="2800" dirty="0"/>
          </a:p>
          <a:p>
            <a:pPr>
              <a:buFont typeface="Arial" panose="020B0604020202020204" pitchFamily="34" charset="0"/>
              <a:buChar char="•"/>
            </a:pPr>
            <a:r>
              <a:rPr lang="en-US" sz="2800" dirty="0"/>
              <a:t>University Social Responsibility</a:t>
            </a:r>
          </a:p>
          <a:p>
            <a:pPr>
              <a:buFont typeface="Arial" panose="020B0604020202020204" pitchFamily="34" charset="0"/>
              <a:buChar char="•"/>
            </a:pPr>
            <a:endParaRPr lang="en-US" sz="2800" dirty="0"/>
          </a:p>
          <a:p>
            <a:pPr>
              <a:buFont typeface="Arial" panose="020B0604020202020204" pitchFamily="34" charset="0"/>
              <a:buChar char="•"/>
            </a:pPr>
            <a:r>
              <a:rPr lang="en-US" sz="2800" dirty="0"/>
              <a:t>Strategic Partnerships</a:t>
            </a:r>
          </a:p>
          <a:p>
            <a:pPr>
              <a:buFont typeface="Arial" panose="020B0604020202020204" pitchFamily="34" charset="0"/>
              <a:buChar char="•"/>
            </a:pPr>
            <a:endParaRPr lang="en-US" sz="2800" dirty="0"/>
          </a:p>
          <a:p>
            <a:pPr>
              <a:buFont typeface="Arial" panose="020B0604020202020204" pitchFamily="34" charset="0"/>
              <a:buChar char="•"/>
            </a:pPr>
            <a:r>
              <a:rPr lang="en-US" sz="2800" dirty="0"/>
              <a:t>Internationalization of Higher Education</a:t>
            </a:r>
          </a:p>
          <a:p>
            <a:pPr>
              <a:buFont typeface="Arial" panose="020B0604020202020204" pitchFamily="34" charset="0"/>
              <a:buChar char="•"/>
            </a:pPr>
            <a:endParaRPr lang="en-US" sz="2800" dirty="0"/>
          </a:p>
          <a:p>
            <a:endParaRPr lang="en-AU" dirty="0"/>
          </a:p>
        </p:txBody>
      </p:sp>
    </p:spTree>
    <p:extLst>
      <p:ext uri="{BB962C8B-B14F-4D97-AF65-F5344CB8AC3E}">
        <p14:creationId xmlns:p14="http://schemas.microsoft.com/office/powerpoint/2010/main" val="12096383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a:xfrm>
            <a:off x="457200" y="797596"/>
            <a:ext cx="8229600" cy="1001224"/>
          </a:xfrm>
        </p:spPr>
        <p:txBody>
          <a:bodyPr>
            <a:normAutofit fontScale="90000"/>
          </a:bodyPr>
          <a:lstStyle/>
          <a:p>
            <a:r>
              <a:rPr lang="en-GB"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t>Internationalization of the Curriculum</a:t>
            </a:r>
          </a:p>
        </p:txBody>
      </p:sp>
      <p:sp>
        <p:nvSpPr>
          <p:cNvPr id="27650" name="Content Placeholder 2"/>
          <p:cNvSpPr>
            <a:spLocks noGrp="1"/>
          </p:cNvSpPr>
          <p:nvPr>
            <p:ph idx="1"/>
          </p:nvPr>
        </p:nvSpPr>
        <p:spPr>
          <a:xfrm>
            <a:off x="457200" y="2169165"/>
            <a:ext cx="8229600" cy="3956998"/>
          </a:xfrm>
        </p:spPr>
        <p:txBody>
          <a:bodyPr/>
          <a:lstStyle/>
          <a:p>
            <a:r>
              <a:rPr lang="en-GB" dirty="0">
                <a:latin typeface="Arial" charset="0"/>
                <a:ea typeface="MS PGothic" charset="0"/>
              </a:rPr>
              <a:t>“Internationalization of the curriculum is the process of incorporating international, intercultural and global dimensions into the content of the curriculum as well as the learning outcomes, assessment tasks, teaching methods and support services of a program of study.”</a:t>
            </a:r>
          </a:p>
          <a:p>
            <a:endParaRPr lang="en-GB" dirty="0">
              <a:latin typeface="Arial" charset="0"/>
              <a:ea typeface="MS PGothic" charset="0"/>
            </a:endParaRPr>
          </a:p>
          <a:p>
            <a:pPr>
              <a:buFontTx/>
              <a:buNone/>
            </a:pPr>
            <a:r>
              <a:rPr lang="en-GB" dirty="0">
                <a:latin typeface="Arial" charset="0"/>
                <a:ea typeface="MS PGothic" charset="0"/>
              </a:rPr>
              <a:t>	(</a:t>
            </a:r>
            <a:r>
              <a:rPr lang="en-GB" dirty="0" err="1">
                <a:latin typeface="Arial" charset="0"/>
                <a:ea typeface="MS PGothic" charset="0"/>
              </a:rPr>
              <a:t>Leask</a:t>
            </a:r>
            <a:r>
              <a:rPr lang="en-GB" dirty="0">
                <a:latin typeface="Arial" charset="0"/>
                <a:ea typeface="MS PGothic" charset="0"/>
              </a:rPr>
              <a:t>, 2015)</a:t>
            </a:r>
          </a:p>
        </p:txBody>
      </p:sp>
      <p:sp>
        <p:nvSpPr>
          <p:cNvPr id="2" name="Footer Placeholder 1"/>
          <p:cNvSpPr>
            <a:spLocks noGrp="1"/>
          </p:cNvSpPr>
          <p:nvPr>
            <p:ph type="ftr" sz="quarter" idx="11"/>
          </p:nvPr>
        </p:nvSpPr>
        <p:spPr>
          <a:xfrm>
            <a:off x="2448560" y="6126164"/>
            <a:ext cx="4145280" cy="595312"/>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17792494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p:txBody>
          <a:bodyPr/>
          <a:lstStyle/>
          <a:p>
            <a:r>
              <a:rPr lang="en-GB"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t>Internationalization at Home</a:t>
            </a:r>
          </a:p>
        </p:txBody>
      </p:sp>
      <p:sp>
        <p:nvSpPr>
          <p:cNvPr id="15363" name="Content Placeholder 2"/>
          <p:cNvSpPr>
            <a:spLocks noGrp="1"/>
          </p:cNvSpPr>
          <p:nvPr>
            <p:ph idx="1"/>
          </p:nvPr>
        </p:nvSpPr>
        <p:spPr/>
        <p:txBody>
          <a:bodyPr/>
          <a:lstStyle/>
          <a:p>
            <a:pPr>
              <a:defRPr/>
            </a:pPr>
            <a:r>
              <a:rPr lang="en-GB" dirty="0">
                <a:latin typeface="Arial" charset="0"/>
                <a:ea typeface="MS PGothic" charset="0"/>
              </a:rPr>
              <a:t>“Internationalization at Home is the purposeful integration of international and intercultural dimensions into the formal and informal curriculum for all students within domestic learning environments.”</a:t>
            </a:r>
          </a:p>
          <a:p>
            <a:pPr>
              <a:defRPr/>
            </a:pPr>
            <a:endParaRPr lang="en-GB" dirty="0">
              <a:latin typeface="Arial" charset="0"/>
              <a:ea typeface="MS PGothic" charset="0"/>
            </a:endParaRPr>
          </a:p>
          <a:p>
            <a:pPr marL="0" indent="0">
              <a:buFontTx/>
              <a:buNone/>
              <a:defRPr/>
            </a:pPr>
            <a:r>
              <a:rPr lang="en-GB" dirty="0">
                <a:latin typeface="Arial" charset="0"/>
                <a:ea typeface="MS PGothic" charset="0"/>
              </a:rPr>
              <a:t>	(Beelen and Jones, 2015)</a:t>
            </a:r>
          </a:p>
        </p:txBody>
      </p:sp>
      <p:sp>
        <p:nvSpPr>
          <p:cNvPr id="2" name="Footer Placeholder 1"/>
          <p:cNvSpPr>
            <a:spLocks noGrp="1"/>
          </p:cNvSpPr>
          <p:nvPr>
            <p:ph type="ftr" sz="quarter" idx="11"/>
          </p:nvPr>
        </p:nvSpPr>
        <p:spPr>
          <a:xfrm>
            <a:off x="2479040" y="5933440"/>
            <a:ext cx="4196080" cy="798195"/>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1209829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sz="3600" b="1" dirty="0"/>
              <a:t>What is the rationale for </a:t>
            </a:r>
            <a:r>
              <a:rPr lang="en-AU" sz="3600" b="1" dirty="0" err="1"/>
              <a:t>IoC</a:t>
            </a:r>
            <a:r>
              <a:rPr lang="en-AU" sz="3600" b="1" dirty="0"/>
              <a:t> and </a:t>
            </a:r>
            <a:r>
              <a:rPr lang="en-AU" sz="3600" b="1" dirty="0" err="1"/>
              <a:t>IaH</a:t>
            </a:r>
            <a:r>
              <a:rPr lang="en-AU" sz="3600" b="1" dirty="0"/>
              <a:t>?</a:t>
            </a:r>
          </a:p>
        </p:txBody>
      </p:sp>
      <p:sp>
        <p:nvSpPr>
          <p:cNvPr id="3" name="Content Placeholder 2"/>
          <p:cNvSpPr>
            <a:spLocks noGrp="1"/>
          </p:cNvSpPr>
          <p:nvPr>
            <p:ph idx="1"/>
          </p:nvPr>
        </p:nvSpPr>
        <p:spPr>
          <a:xfrm>
            <a:off x="452997" y="1700808"/>
            <a:ext cx="8207375" cy="4679950"/>
          </a:xfrm>
        </p:spPr>
        <p:txBody>
          <a:bodyPr>
            <a:normAutofit/>
          </a:bodyPr>
          <a:lstStyle/>
          <a:p>
            <a:pPr>
              <a:buFont typeface="Arial" panose="020B0604020202020204" pitchFamily="34" charset="0"/>
              <a:buChar char="•"/>
              <a:defRPr/>
            </a:pPr>
            <a:r>
              <a:rPr lang="en-AU" sz="2400" dirty="0"/>
              <a:t>All students will live and work, as graduates in an increasingly interconnected globalised world</a:t>
            </a:r>
          </a:p>
          <a:p>
            <a:pPr lvl="2">
              <a:buFont typeface="Arial" panose="020B0604020202020204" pitchFamily="34" charset="0"/>
              <a:buChar char="•"/>
              <a:defRPr/>
            </a:pPr>
            <a:r>
              <a:rPr lang="en-AU" sz="2400" dirty="0"/>
              <a:t>As professionals - economic beings</a:t>
            </a:r>
          </a:p>
          <a:p>
            <a:pPr lvl="2">
              <a:buFont typeface="Arial" panose="020B0604020202020204" pitchFamily="34" charset="0"/>
              <a:buChar char="•"/>
              <a:defRPr/>
            </a:pPr>
            <a:r>
              <a:rPr lang="en-AU" sz="2400" dirty="0"/>
              <a:t>As citizens - social and human beings</a:t>
            </a:r>
          </a:p>
          <a:p>
            <a:pPr marL="304800" lvl="1" indent="-342900">
              <a:defRPr/>
            </a:pPr>
            <a:r>
              <a:rPr lang="en-AU" sz="2400" dirty="0"/>
              <a:t>Solving the big problems of the world will require:</a:t>
            </a:r>
          </a:p>
          <a:p>
            <a:pPr lvl="2">
              <a:buFont typeface="Arial" panose="020B0604020202020204" pitchFamily="34" charset="0"/>
              <a:buChar char="•"/>
              <a:defRPr/>
            </a:pPr>
            <a:r>
              <a:rPr lang="en-AU" sz="2400" dirty="0"/>
              <a:t>international and intercultural knowledge</a:t>
            </a:r>
          </a:p>
          <a:p>
            <a:pPr lvl="2">
              <a:buFont typeface="Arial" panose="020B0604020202020204" pitchFamily="34" charset="0"/>
              <a:buChar char="•"/>
              <a:defRPr/>
            </a:pPr>
            <a:r>
              <a:rPr lang="en-AU" sz="2400" dirty="0"/>
              <a:t>intercultural communication skills and critical thinking </a:t>
            </a:r>
          </a:p>
          <a:p>
            <a:pPr lvl="2">
              <a:buFont typeface="Arial" panose="020B0604020202020204" pitchFamily="34" charset="0"/>
              <a:buChar char="•"/>
              <a:defRPr/>
            </a:pPr>
            <a:r>
              <a:rPr lang="en-AU" sz="2400" dirty="0"/>
              <a:t>a commitment to ethical practice, global responsibility, local action</a:t>
            </a:r>
          </a:p>
          <a:p>
            <a:endParaRPr lang="en-AU" dirty="0"/>
          </a:p>
        </p:txBody>
      </p:sp>
      <p:sp>
        <p:nvSpPr>
          <p:cNvPr id="4" name="Footer Placeholder 3"/>
          <p:cNvSpPr>
            <a:spLocks noGrp="1"/>
          </p:cNvSpPr>
          <p:nvPr>
            <p:ph type="ftr" sz="quarter" idx="11"/>
          </p:nvPr>
        </p:nvSpPr>
        <p:spPr/>
        <p:txBody>
          <a:bodyPr/>
          <a:lstStyle/>
          <a:p>
            <a:r>
              <a:rPr lang="fr-FR"/>
              <a:t>La Salle Universities, Mexico, June 18 2018</a:t>
            </a:r>
            <a:endParaRPr lang="en-US"/>
          </a:p>
        </p:txBody>
      </p:sp>
    </p:spTree>
    <p:extLst>
      <p:ext uri="{BB962C8B-B14F-4D97-AF65-F5344CB8AC3E}">
        <p14:creationId xmlns:p14="http://schemas.microsoft.com/office/powerpoint/2010/main" val="1454037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WHICH COMPONENTS FORM INTERNATIONALIZATION OF RESEARCH</a:t>
            </a:r>
          </a:p>
        </p:txBody>
      </p:sp>
      <p:sp>
        <p:nvSpPr>
          <p:cNvPr id="3" name="Content Placeholder 2"/>
          <p:cNvSpPr>
            <a:spLocks noGrp="1"/>
          </p:cNvSpPr>
          <p:nvPr>
            <p:ph idx="1"/>
          </p:nvPr>
        </p:nvSpPr>
        <p:spPr>
          <a:xfrm>
            <a:off x="457200" y="1652924"/>
            <a:ext cx="8229600" cy="4703426"/>
          </a:xfrm>
        </p:spPr>
        <p:txBody>
          <a:bodyPr>
            <a:normAutofit fontScale="85000" lnSpcReduction="10000"/>
          </a:bodyPr>
          <a:lstStyle/>
          <a:p>
            <a:r>
              <a:rPr lang="en-US" dirty="0"/>
              <a:t>A clear institutional policy</a:t>
            </a:r>
          </a:p>
          <a:p>
            <a:pPr lvl="0"/>
            <a:r>
              <a:rPr lang="en-US" dirty="0"/>
              <a:t>Related support systems and mechanisms</a:t>
            </a:r>
          </a:p>
          <a:p>
            <a:pPr lvl="0"/>
            <a:r>
              <a:rPr lang="en-US" dirty="0"/>
              <a:t>International teaching and learning at the graduate level</a:t>
            </a:r>
          </a:p>
          <a:p>
            <a:pPr lvl="0"/>
            <a:r>
              <a:rPr lang="en-US" dirty="0"/>
              <a:t>Short term mobility opportunities of scholars and doctoral students (visiting faculty)</a:t>
            </a:r>
          </a:p>
          <a:p>
            <a:pPr lvl="0"/>
            <a:r>
              <a:rPr lang="en-US" dirty="0"/>
              <a:t> An open policy for the appointment of international scholars and doctoral students (hired faculty and </a:t>
            </a:r>
            <a:r>
              <a:rPr lang="en-US" dirty="0" err="1"/>
              <a:t>phds</a:t>
            </a:r>
            <a:r>
              <a:rPr lang="en-US" dirty="0"/>
              <a:t>)</a:t>
            </a:r>
          </a:p>
          <a:p>
            <a:pPr lvl="0"/>
            <a:r>
              <a:rPr lang="en-US" dirty="0"/>
              <a:t>Development and support of international research networks, partnerships and projects</a:t>
            </a:r>
          </a:p>
          <a:p>
            <a:r>
              <a:rPr lang="en-US" dirty="0"/>
              <a:t>Development and support for the international dissemination of research. </a:t>
            </a:r>
          </a:p>
        </p:txBody>
      </p:sp>
      <p:sp>
        <p:nvSpPr>
          <p:cNvPr id="4" name="Footer Placeholder 3"/>
          <p:cNvSpPr>
            <a:spLocks noGrp="1"/>
          </p:cNvSpPr>
          <p:nvPr>
            <p:ph type="ftr" sz="quarter" idx="11"/>
          </p:nvPr>
        </p:nvSpPr>
        <p:spPr/>
        <p:txBody>
          <a:bodyPr/>
          <a:lstStyle/>
          <a:p>
            <a:r>
              <a:rPr lang="fr-FR"/>
              <a:t>La Salle Universities, Mexico, June 18 2018</a:t>
            </a:r>
            <a:endParaRPr lang="en-US"/>
          </a:p>
        </p:txBody>
      </p:sp>
    </p:spTree>
    <p:extLst>
      <p:ext uri="{BB962C8B-B14F-4D97-AF65-F5344CB8AC3E}">
        <p14:creationId xmlns:p14="http://schemas.microsoft.com/office/powerpoint/2010/main" val="17740100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“university social responsibility” (USR)</a:t>
            </a:r>
          </a:p>
        </p:txBody>
      </p:sp>
      <p:sp>
        <p:nvSpPr>
          <p:cNvPr id="3" name="Content Placeholder 2"/>
          <p:cNvSpPr>
            <a:spLocks noGrp="1"/>
          </p:cNvSpPr>
          <p:nvPr>
            <p:ph idx="1"/>
          </p:nvPr>
        </p:nvSpPr>
        <p:spPr>
          <a:xfrm>
            <a:off x="457200" y="1652924"/>
            <a:ext cx="8229600" cy="4947168"/>
          </a:xfrm>
        </p:spPr>
        <p:txBody>
          <a:bodyPr>
            <a:normAutofit fontScale="77500" lnSpcReduction="20000"/>
          </a:bodyPr>
          <a:lstStyle/>
          <a:p>
            <a:r>
              <a:rPr lang="en-US" dirty="0"/>
              <a:t>The contemporary world is facing many problems such as global warming, poverty, income disparities, refugees, aging populations, and new diseases. </a:t>
            </a:r>
          </a:p>
          <a:p>
            <a:endParaRPr lang="en-US" dirty="0"/>
          </a:p>
          <a:p>
            <a:r>
              <a:rPr lang="en-US" dirty="0"/>
              <a:t>Obviously, how to solve these problems is a challenging task for leaders in the national, regional, and global contexts. </a:t>
            </a:r>
          </a:p>
          <a:p>
            <a:endParaRPr lang="en-US" dirty="0"/>
          </a:p>
          <a:p>
            <a:r>
              <a:rPr lang="en-US" dirty="0"/>
              <a:t>As universities are commonly regarded as incubators for knowledge and solutions to promote quality of life, it is important to ask how universities can help to build a better world. </a:t>
            </a:r>
          </a:p>
          <a:p>
            <a:endParaRPr lang="en-US" dirty="0"/>
          </a:p>
          <a:p>
            <a:r>
              <a:rPr lang="en-US" dirty="0"/>
              <a:t>In fact, it is the public expectation that universities should generate knowledge which can solve real-life problems which can eventually promote quality of life: SOCIAL DEVELOPMENT GOALS</a:t>
            </a:r>
          </a:p>
        </p:txBody>
      </p:sp>
      <p:sp>
        <p:nvSpPr>
          <p:cNvPr id="4" name="Footer Placeholder 3"/>
          <p:cNvSpPr>
            <a:spLocks noGrp="1"/>
          </p:cNvSpPr>
          <p:nvPr>
            <p:ph type="ftr" sz="quarter" idx="11"/>
          </p:nvPr>
        </p:nvSpPr>
        <p:spPr/>
        <p:txBody>
          <a:bodyPr/>
          <a:lstStyle/>
          <a:p>
            <a:r>
              <a:rPr lang="fr-FR"/>
              <a:t>La Salle Universities, Mexico, June 18 2018</a:t>
            </a:r>
            <a:endParaRPr lang="en-US" dirty="0"/>
          </a:p>
        </p:txBody>
      </p:sp>
    </p:spTree>
    <p:extLst>
      <p:ext uri="{BB962C8B-B14F-4D97-AF65-F5344CB8AC3E}">
        <p14:creationId xmlns:p14="http://schemas.microsoft.com/office/powerpoint/2010/main" val="21094537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Strategic Partnerships</a:t>
            </a:r>
          </a:p>
        </p:txBody>
      </p:sp>
      <p:sp>
        <p:nvSpPr>
          <p:cNvPr id="3" name="Content Placeholder 2"/>
          <p:cNvSpPr>
            <a:spLocks noGrp="1"/>
          </p:cNvSpPr>
          <p:nvPr>
            <p:ph idx="1"/>
          </p:nvPr>
        </p:nvSpPr>
        <p:spPr/>
        <p:txBody>
          <a:bodyPr>
            <a:normAutofit fontScale="85000" lnSpcReduction="20000"/>
          </a:bodyPr>
          <a:lstStyle/>
          <a:p>
            <a:r>
              <a:rPr lang="en-US" dirty="0"/>
              <a:t>Quality, not quantity of MoUs count</a:t>
            </a:r>
          </a:p>
          <a:p>
            <a:r>
              <a:rPr lang="en-US" dirty="0"/>
              <a:t>Look at each level (departments/centers, faculties, institution) what strategic partnerships are relevant</a:t>
            </a:r>
          </a:p>
          <a:p>
            <a:r>
              <a:rPr lang="en-US" dirty="0"/>
              <a:t>Look at same level playing field to complementarity: each partner has to gain out of the relationship</a:t>
            </a:r>
          </a:p>
          <a:p>
            <a:r>
              <a:rPr lang="en-US" dirty="0"/>
              <a:t>Multi-partner networks, small, can be useful</a:t>
            </a:r>
          </a:p>
          <a:p>
            <a:r>
              <a:rPr lang="en-US" dirty="0"/>
              <a:t>Strategic partnerships include a package of actions, not single actions. Benchmarking is a key part of strategic partnership</a:t>
            </a:r>
          </a:p>
          <a:p>
            <a:r>
              <a:rPr lang="en-US" dirty="0"/>
              <a:t>Invest in partner relations, look for sustainability, do not depend on external sources</a:t>
            </a:r>
          </a:p>
          <a:p>
            <a:r>
              <a:rPr lang="en-US" dirty="0"/>
              <a:t>Partnerships are not for leaders only faculty are key actors  </a:t>
            </a:r>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1790751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2442537" y="164124"/>
            <a:ext cx="6475022" cy="2262554"/>
          </a:xfrm>
        </p:spPr>
        <p:txBody>
          <a:bodyPr>
            <a:normAutofit/>
          </a:bodyPr>
          <a:lstStyle/>
          <a:p>
            <a:r>
              <a:rPr lang="en-US" sz="2800" cap="none" dirty="0">
                <a:solidFill>
                  <a:schemeClr val="accent5"/>
                </a:solidFill>
                <a:latin typeface="Arial"/>
                <a:cs typeface="Arial"/>
              </a:rPr>
              <a:t>CIHE</a:t>
            </a:r>
          </a:p>
          <a:p>
            <a:r>
              <a:rPr lang="en-US" sz="2000" i="1" cap="none" dirty="0">
                <a:solidFill>
                  <a:schemeClr val="accent5"/>
                </a:solidFill>
                <a:latin typeface="Arial"/>
                <a:cs typeface="Arial"/>
              </a:rPr>
              <a:t>Globally recognized research and training </a:t>
            </a:r>
          </a:p>
          <a:p>
            <a:r>
              <a:rPr lang="en-US" sz="2000" i="1" cap="none" dirty="0">
                <a:solidFill>
                  <a:schemeClr val="accent5"/>
                </a:solidFill>
                <a:latin typeface="Arial"/>
                <a:cs typeface="Arial"/>
              </a:rPr>
              <a:t>in international higher education</a:t>
            </a:r>
          </a:p>
          <a:p>
            <a:endParaRPr lang="en-US" sz="2000" i="1" cap="none" dirty="0">
              <a:solidFill>
                <a:schemeClr val="accent5"/>
              </a:solidFill>
              <a:latin typeface="Arial"/>
              <a:cs typeface="Arial"/>
            </a:endParaRPr>
          </a:p>
        </p:txBody>
      </p:sp>
      <p:sp>
        <p:nvSpPr>
          <p:cNvPr id="3" name="Text Placeholder 2"/>
          <p:cNvSpPr>
            <a:spLocks noGrp="1"/>
          </p:cNvSpPr>
          <p:nvPr>
            <p:ph type="body" sz="quarter" idx="13"/>
          </p:nvPr>
        </p:nvSpPr>
        <p:spPr>
          <a:xfrm>
            <a:off x="347663" y="4531360"/>
            <a:ext cx="8594725" cy="2326640"/>
          </a:xfrm>
        </p:spPr>
        <p:txBody>
          <a:bodyPr>
            <a:normAutofit fontScale="92500" lnSpcReduction="10000"/>
          </a:bodyPr>
          <a:lstStyle/>
          <a:p>
            <a:pPr marL="342900" indent="-342900">
              <a:buFont typeface="Arial"/>
              <a:buChar char="•"/>
            </a:pPr>
            <a:r>
              <a:rPr lang="en-US" sz="2000" dirty="0">
                <a:solidFill>
                  <a:srgbClr val="000000"/>
                </a:solidFill>
                <a:latin typeface="Minion Pro Medium"/>
                <a:cs typeface="Minion Pro Medium"/>
              </a:rPr>
              <a:t>Founded in 1995</a:t>
            </a:r>
          </a:p>
          <a:p>
            <a:pPr marL="342900" indent="-342900">
              <a:buFont typeface="Arial"/>
              <a:buChar char="•"/>
            </a:pPr>
            <a:endParaRPr lang="en-US" sz="2000" dirty="0">
              <a:solidFill>
                <a:srgbClr val="000000"/>
              </a:solidFill>
              <a:latin typeface="Minion Pro Medium"/>
              <a:cs typeface="Minion Pro Medium"/>
            </a:endParaRPr>
          </a:p>
          <a:p>
            <a:pPr marL="342900" indent="-342900">
              <a:buFont typeface="Arial"/>
              <a:buChar char="•"/>
            </a:pPr>
            <a:r>
              <a:rPr lang="en-US" sz="2000" dirty="0">
                <a:solidFill>
                  <a:srgbClr val="000000"/>
                </a:solidFill>
                <a:latin typeface="Minion Pro Medium"/>
                <a:cs typeface="Minion Pro Medium"/>
              </a:rPr>
              <a:t>Dedicated to </a:t>
            </a:r>
            <a:r>
              <a:rPr lang="en-US" altLang="ja-JP" sz="2000" dirty="0">
                <a:solidFill>
                  <a:srgbClr val="000000"/>
                </a:solidFill>
                <a:latin typeface="Minion Pro Medium"/>
                <a:cs typeface="Minion Pro Medium"/>
              </a:rPr>
              <a:t>advancing knowledge </a:t>
            </a:r>
            <a:r>
              <a:rPr lang="en-US" sz="2000" dirty="0">
                <a:solidFill>
                  <a:srgbClr val="000000"/>
                </a:solidFill>
                <a:latin typeface="Minion Pro Medium"/>
                <a:cs typeface="Minion Pro Medium"/>
              </a:rPr>
              <a:t>about the complex realities of higher education in the contemporary world</a:t>
            </a:r>
            <a:endParaRPr lang="en-US" altLang="ja-JP" sz="2000" dirty="0">
              <a:solidFill>
                <a:srgbClr val="000000"/>
              </a:solidFill>
              <a:latin typeface="Minion Pro Medium"/>
              <a:cs typeface="Minion Pro Medium"/>
            </a:endParaRPr>
          </a:p>
          <a:p>
            <a:pPr marL="342900" indent="-342900">
              <a:buFont typeface="Arial"/>
              <a:buChar char="•"/>
            </a:pPr>
            <a:endParaRPr lang="en-US" sz="2000" dirty="0">
              <a:solidFill>
                <a:srgbClr val="000000"/>
              </a:solidFill>
              <a:latin typeface="Minion Pro Medium"/>
              <a:cs typeface="Minion Pro Medium"/>
            </a:endParaRPr>
          </a:p>
          <a:p>
            <a:pPr marL="342900" indent="-342900">
              <a:buFont typeface="Arial"/>
              <a:buChar char="•"/>
            </a:pPr>
            <a:r>
              <a:rPr lang="en-US" sz="2000" dirty="0">
                <a:solidFill>
                  <a:srgbClr val="000000"/>
                </a:solidFill>
                <a:latin typeface="Minion Pro Medium"/>
                <a:cs typeface="Minion Pro Medium"/>
              </a:rPr>
              <a:t>Promotes the belief that an international perspective is needed to foster enlightened policies and practices in higher education</a:t>
            </a:r>
          </a:p>
          <a:p>
            <a:endParaRPr lang="en-US" sz="2000" b="0" dirty="0">
              <a:solidFill>
                <a:srgbClr val="000000"/>
              </a:solidFill>
              <a:latin typeface="Arial"/>
              <a:cs typeface="Arial"/>
            </a:endParaRPr>
          </a:p>
        </p:txBody>
      </p:sp>
      <p:sp>
        <p:nvSpPr>
          <p:cNvPr id="4" name="Footer Placeholder 3"/>
          <p:cNvSpPr>
            <a:spLocks noGrp="1"/>
          </p:cNvSpPr>
          <p:nvPr>
            <p:ph type="ftr" sz="quarter" idx="11"/>
          </p:nvPr>
        </p:nvSpPr>
        <p:spPr/>
        <p:txBody>
          <a:bodyPr/>
          <a:lstStyle/>
          <a:p>
            <a:r>
              <a:rPr lang="en-US"/>
              <a:t>La Salle Universities, Mexico, June 18 2018</a:t>
            </a:r>
          </a:p>
        </p:txBody>
      </p:sp>
    </p:spTree>
    <p:extLst>
      <p:ext uri="{BB962C8B-B14F-4D97-AF65-F5344CB8AC3E}">
        <p14:creationId xmlns:p14="http://schemas.microsoft.com/office/powerpoint/2010/main" val="20817293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325" y="381000"/>
            <a:ext cx="7543800" cy="1143000"/>
          </a:xfrm>
        </p:spPr>
        <p:txBody>
          <a:bodyPr>
            <a:normAutofit fontScale="90000"/>
          </a:bodyPr>
          <a:lstStyle/>
          <a:p>
            <a:pPr>
              <a:defRPr/>
            </a:pPr>
            <a:br>
              <a:rPr lang="en-GB" sz="2900" dirty="0">
                <a:solidFill>
                  <a:schemeClr val="accent2"/>
                </a:solidFill>
                <a:latin typeface="Arial Black" charset="0"/>
                <a:ea typeface="MS PGothic" charset="0"/>
              </a:rPr>
            </a:br>
            <a:br>
              <a:rPr lang="en-GB" sz="2900" dirty="0">
                <a:solidFill>
                  <a:schemeClr val="accent2"/>
                </a:solidFill>
                <a:latin typeface="Arial Black" charset="0"/>
                <a:ea typeface="MS PGothic" charset="0"/>
              </a:rPr>
            </a:br>
            <a:br>
              <a:rPr lang="en-GB" sz="2900" dirty="0">
                <a:solidFill>
                  <a:schemeClr val="accent2"/>
                </a:solidFill>
                <a:latin typeface="Arial Black" charset="0"/>
                <a:ea typeface="MS PGothic" charset="0"/>
              </a:rPr>
            </a:br>
            <a:r>
              <a:rPr lang="en-GB" dirty="0"/>
              <a:t>Focus of national and institutional strategies tends to be still on</a:t>
            </a:r>
            <a:br>
              <a:rPr lang="en-GB" sz="2900"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Black" charset="0"/>
                <a:ea typeface="MS PGothic" charset="0"/>
              </a:rPr>
            </a:br>
            <a:endParaRPr lang="en-US" sz="2900"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endParaRPr>
          </a:p>
        </p:txBody>
      </p:sp>
      <p:sp>
        <p:nvSpPr>
          <p:cNvPr id="22530" name="Content Placeholder 2"/>
          <p:cNvSpPr>
            <a:spLocks noGrp="1"/>
          </p:cNvSpPr>
          <p:nvPr>
            <p:ph idx="1"/>
          </p:nvPr>
        </p:nvSpPr>
        <p:spPr>
          <a:xfrm>
            <a:off x="822325" y="1981200"/>
            <a:ext cx="7543800" cy="3581400"/>
          </a:xfrm>
        </p:spPr>
        <p:txBody>
          <a:bodyPr>
            <a:normAutofit lnSpcReduction="10000"/>
          </a:bodyPr>
          <a:lstStyle/>
          <a:p>
            <a:pPr>
              <a:lnSpc>
                <a:spcPct val="80000"/>
              </a:lnSpc>
              <a:spcBef>
                <a:spcPct val="0"/>
              </a:spcBef>
              <a:buClr>
                <a:schemeClr val="accent2"/>
              </a:buClr>
              <a:buFont typeface="Wingdings" charset="0"/>
              <a:buChar char="§"/>
            </a:pPr>
            <a:r>
              <a:rPr lang="en-GB" sz="2200" b="1" dirty="0">
                <a:solidFill>
                  <a:schemeClr val="tx1"/>
                </a:solidFill>
                <a:latin typeface="Arial" charset="0"/>
                <a:ea typeface="MS PGothic" charset="0"/>
              </a:rPr>
              <a:t>Mobility</a:t>
            </a:r>
          </a:p>
          <a:p>
            <a:pPr>
              <a:lnSpc>
                <a:spcPct val="80000"/>
              </a:lnSpc>
              <a:spcBef>
                <a:spcPct val="0"/>
              </a:spcBef>
              <a:buClr>
                <a:schemeClr val="accent2"/>
              </a:buClr>
              <a:buFont typeface="Wingdings" charset="0"/>
              <a:buChar char="§"/>
            </a:pPr>
            <a:r>
              <a:rPr lang="en-GB" sz="2200" b="1" dirty="0">
                <a:solidFill>
                  <a:schemeClr val="tx1"/>
                </a:solidFill>
                <a:latin typeface="Arial" charset="0"/>
                <a:ea typeface="MS PGothic" charset="0"/>
              </a:rPr>
              <a:t>Short and/or long term economic gain</a:t>
            </a:r>
          </a:p>
          <a:p>
            <a:pPr>
              <a:lnSpc>
                <a:spcPct val="80000"/>
              </a:lnSpc>
              <a:spcBef>
                <a:spcPct val="0"/>
              </a:spcBef>
              <a:buClr>
                <a:schemeClr val="accent2"/>
              </a:buClr>
              <a:buFont typeface="Wingdings" charset="0"/>
              <a:buChar char="§"/>
            </a:pPr>
            <a:r>
              <a:rPr lang="en-GB" sz="2200" b="1" dirty="0">
                <a:solidFill>
                  <a:schemeClr val="tx1"/>
                </a:solidFill>
                <a:latin typeface="Arial" charset="0"/>
                <a:ea typeface="MS PGothic" charset="0"/>
              </a:rPr>
              <a:t>Talent recruitment</a:t>
            </a:r>
          </a:p>
          <a:p>
            <a:pPr>
              <a:lnSpc>
                <a:spcPct val="80000"/>
              </a:lnSpc>
              <a:spcBef>
                <a:spcPct val="0"/>
              </a:spcBef>
              <a:buClr>
                <a:schemeClr val="accent2"/>
              </a:buClr>
              <a:buFont typeface="Wingdings" charset="0"/>
              <a:buChar char="§"/>
            </a:pPr>
            <a:r>
              <a:rPr lang="en-GB" sz="2200" b="1" dirty="0">
                <a:solidFill>
                  <a:schemeClr val="tx1"/>
                </a:solidFill>
                <a:latin typeface="Arial" charset="0"/>
                <a:ea typeface="MS PGothic" charset="0"/>
              </a:rPr>
              <a:t>International positioning (rankings)</a:t>
            </a:r>
          </a:p>
          <a:p>
            <a:pPr>
              <a:lnSpc>
                <a:spcPct val="80000"/>
              </a:lnSpc>
              <a:spcBef>
                <a:spcPct val="0"/>
              </a:spcBef>
              <a:buClr>
                <a:schemeClr val="hlink"/>
              </a:buClr>
              <a:buFont typeface="Wingdings" charset="0"/>
              <a:buChar char="§"/>
            </a:pPr>
            <a:endParaRPr lang="de-DE" sz="2200" b="1" dirty="0">
              <a:solidFill>
                <a:schemeClr val="tx1"/>
              </a:solidFill>
              <a:latin typeface="Arial Black" charset="0"/>
              <a:ea typeface="MS PGothic" charset="0"/>
            </a:endParaRPr>
          </a:p>
          <a:p>
            <a:pPr>
              <a:lnSpc>
                <a:spcPct val="80000"/>
              </a:lnSpc>
              <a:spcBef>
                <a:spcPct val="0"/>
              </a:spcBef>
              <a:buClr>
                <a:schemeClr val="hlink"/>
              </a:buClr>
              <a:buFontTx/>
              <a:buNone/>
            </a:pPr>
            <a:r>
              <a:rPr lang="it-IT" dirty="0"/>
              <a:t>Far </a:t>
            </a:r>
            <a:r>
              <a:rPr lang="it-IT" dirty="0" err="1"/>
              <a:t>greater</a:t>
            </a:r>
            <a:r>
              <a:rPr lang="it-IT" dirty="0"/>
              <a:t> </a:t>
            </a:r>
            <a:r>
              <a:rPr lang="it-IT" dirty="0" err="1"/>
              <a:t>efforts</a:t>
            </a:r>
            <a:r>
              <a:rPr lang="it-IT" dirty="0"/>
              <a:t> </a:t>
            </a:r>
            <a:r>
              <a:rPr lang="it-IT" dirty="0" err="1"/>
              <a:t>needed</a:t>
            </a:r>
            <a:r>
              <a:rPr lang="it-IT" dirty="0"/>
              <a:t> to</a:t>
            </a:r>
          </a:p>
          <a:p>
            <a:pPr>
              <a:lnSpc>
                <a:spcPct val="80000"/>
              </a:lnSpc>
              <a:spcBef>
                <a:spcPct val="0"/>
              </a:spcBef>
              <a:buClr>
                <a:schemeClr val="hlink"/>
              </a:buClr>
              <a:buFontTx/>
              <a:buNone/>
            </a:pPr>
            <a:endParaRPr lang="en-GB" sz="2200" b="1" dirty="0">
              <a:solidFill>
                <a:schemeClr val="tx1"/>
              </a:solidFill>
              <a:latin typeface="Arial Black" charset="0"/>
              <a:ea typeface="MS PGothic" charset="0"/>
            </a:endParaRPr>
          </a:p>
          <a:p>
            <a:pPr>
              <a:lnSpc>
                <a:spcPct val="80000"/>
              </a:lnSpc>
              <a:spcBef>
                <a:spcPct val="0"/>
              </a:spcBef>
              <a:buClr>
                <a:schemeClr val="accent2"/>
              </a:buClr>
              <a:buFont typeface="Wingdings" charset="0"/>
              <a:buChar char="§"/>
            </a:pPr>
            <a:r>
              <a:rPr lang="en-GB" sz="2200" b="1" dirty="0">
                <a:solidFill>
                  <a:schemeClr val="tx1"/>
                </a:solidFill>
                <a:latin typeface="Arial" charset="0"/>
                <a:ea typeface="MS PGothic" charset="0"/>
                <a:cs typeface="Arial" charset="0"/>
              </a:rPr>
              <a:t>Incorporate approaches into more comprehensive strategies</a:t>
            </a:r>
          </a:p>
          <a:p>
            <a:pPr>
              <a:lnSpc>
                <a:spcPct val="80000"/>
              </a:lnSpc>
              <a:spcBef>
                <a:spcPct val="0"/>
              </a:spcBef>
              <a:buClr>
                <a:schemeClr val="accent2"/>
              </a:buClr>
              <a:buFont typeface="Wingdings" charset="0"/>
              <a:buChar char="§"/>
            </a:pPr>
            <a:endParaRPr lang="en-GB" sz="2200" b="1" dirty="0">
              <a:solidFill>
                <a:schemeClr val="tx1"/>
              </a:solidFill>
              <a:latin typeface="Arial" charset="0"/>
              <a:ea typeface="MS PGothic" charset="0"/>
              <a:cs typeface="Arial" charset="0"/>
            </a:endParaRPr>
          </a:p>
          <a:p>
            <a:pPr>
              <a:lnSpc>
                <a:spcPct val="80000"/>
              </a:lnSpc>
              <a:spcBef>
                <a:spcPct val="0"/>
              </a:spcBef>
              <a:buClr>
                <a:schemeClr val="accent2"/>
              </a:buClr>
              <a:buFont typeface="Wingdings" charset="0"/>
              <a:buChar char="§"/>
            </a:pPr>
            <a:r>
              <a:rPr lang="en-GB" sz="2200" b="1" dirty="0">
                <a:solidFill>
                  <a:schemeClr val="tx1"/>
                </a:solidFill>
                <a:latin typeface="Arial" charset="0"/>
                <a:ea typeface="MS PGothic" charset="0"/>
                <a:cs typeface="Arial" charset="0"/>
              </a:rPr>
              <a:t>Focus on internationalization of the curriculum and learning outcomes to enhance quality of education and research</a:t>
            </a:r>
          </a:p>
          <a:p>
            <a:pPr>
              <a:lnSpc>
                <a:spcPct val="80000"/>
              </a:lnSpc>
            </a:pPr>
            <a:endParaRPr lang="en-US" sz="1700" b="1" dirty="0">
              <a:solidFill>
                <a:schemeClr val="tx1"/>
              </a:solidFill>
              <a:latin typeface="Arial" charset="0"/>
              <a:ea typeface="MS PGothic" charset="0"/>
            </a:endParaRPr>
          </a:p>
        </p:txBody>
      </p:sp>
      <p:sp>
        <p:nvSpPr>
          <p:cNvPr id="3" name="Footer Placeholder 2"/>
          <p:cNvSpPr>
            <a:spLocks noGrp="1"/>
          </p:cNvSpPr>
          <p:nvPr>
            <p:ph type="ftr" sz="quarter" idx="11"/>
          </p:nvPr>
        </p:nvSpPr>
        <p:spPr>
          <a:xfrm>
            <a:off x="2621280" y="6126480"/>
            <a:ext cx="3952240" cy="594995"/>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2768196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nl-NL" b="1" dirty="0"/>
              <a:t>a </a:t>
            </a:r>
            <a:r>
              <a:rPr lang="nl-NL" b="1" dirty="0" err="1"/>
              <a:t>revised</a:t>
            </a:r>
            <a:r>
              <a:rPr lang="nl-NL" b="1" dirty="0"/>
              <a:t> </a:t>
            </a:r>
            <a:r>
              <a:rPr lang="nl-NL" b="1" dirty="0" err="1"/>
              <a:t>definition</a:t>
            </a:r>
            <a:r>
              <a:rPr lang="nl-NL" b="1" dirty="0"/>
              <a:t> of </a:t>
            </a:r>
            <a:r>
              <a:rPr lang="nl-NL" b="1" dirty="0" err="1"/>
              <a:t>Internationalization</a:t>
            </a:r>
            <a:r>
              <a:rPr lang="nl-NL" b="1" dirty="0"/>
              <a:t> of </a:t>
            </a:r>
            <a:r>
              <a:rPr lang="nl-NL" b="1" dirty="0" err="1"/>
              <a:t>Higher</a:t>
            </a:r>
            <a:r>
              <a:rPr lang="nl-NL" b="1" dirty="0"/>
              <a:t> </a:t>
            </a:r>
            <a:r>
              <a:rPr lang="nl-NL" b="1" dirty="0" err="1"/>
              <a:t>Education</a:t>
            </a:r>
            <a:endParaRPr lang="en-US" b="1" dirty="0"/>
          </a:p>
        </p:txBody>
      </p:sp>
      <p:sp>
        <p:nvSpPr>
          <p:cNvPr id="3" name="Content Placeholder 2"/>
          <p:cNvSpPr>
            <a:spLocks noGrp="1"/>
          </p:cNvSpPr>
          <p:nvPr>
            <p:ph idx="1"/>
          </p:nvPr>
        </p:nvSpPr>
        <p:spPr>
          <a:xfrm>
            <a:off x="878018" y="1971041"/>
            <a:ext cx="7543800" cy="4310178"/>
          </a:xfrm>
        </p:spPr>
        <p:txBody>
          <a:bodyPr>
            <a:normAutofit fontScale="85000" lnSpcReduction="20000"/>
          </a:bodyPr>
          <a:lstStyle/>
          <a:p>
            <a:pPr>
              <a:spcBef>
                <a:spcPct val="0"/>
              </a:spcBef>
              <a:buNone/>
            </a:pPr>
            <a:r>
              <a:rPr lang="en-GB" sz="2600" dirty="0">
                <a:solidFill>
                  <a:schemeClr val="accent2"/>
                </a:solidFill>
                <a:latin typeface="Arial Black" pitchFamily="34" charset="0"/>
              </a:rPr>
              <a:t>Reflects increased awareness that</a:t>
            </a:r>
          </a:p>
          <a:p>
            <a:pPr>
              <a:spcBef>
                <a:spcPct val="0"/>
              </a:spcBef>
              <a:buNone/>
            </a:pPr>
            <a:endParaRPr lang="en-GB" sz="2600" dirty="0">
              <a:solidFill>
                <a:schemeClr val="accent2"/>
              </a:solidFill>
              <a:latin typeface="Arial Black" pitchFamily="34" charset="0"/>
            </a:endParaRPr>
          </a:p>
          <a:p>
            <a:pPr>
              <a:spcBef>
                <a:spcPct val="0"/>
              </a:spcBef>
              <a:buClr>
                <a:schemeClr val="accent2"/>
              </a:buClr>
              <a:buFont typeface="Wingdings" pitchFamily="2" charset="2"/>
              <a:buChar char="§"/>
            </a:pPr>
            <a:r>
              <a:rPr lang="en-GB" sz="2600" b="1" dirty="0" err="1">
                <a:solidFill>
                  <a:schemeClr val="tx1"/>
                </a:solidFill>
                <a:cs typeface="Arial" charset="0"/>
              </a:rPr>
              <a:t>IoHE</a:t>
            </a:r>
            <a:r>
              <a:rPr lang="en-GB" sz="2600" b="1" dirty="0">
                <a:solidFill>
                  <a:schemeClr val="tx1"/>
                </a:solidFill>
                <a:cs typeface="Arial" charset="0"/>
              </a:rPr>
              <a:t> must become more inclusive and less elitist</a:t>
            </a:r>
          </a:p>
          <a:p>
            <a:pPr>
              <a:spcBef>
                <a:spcPct val="0"/>
              </a:spcBef>
              <a:buClr>
                <a:schemeClr val="accent2"/>
              </a:buClr>
              <a:buFont typeface="Wingdings" pitchFamily="2" charset="2"/>
              <a:buChar char="§"/>
            </a:pPr>
            <a:endParaRPr lang="en-GB" sz="2600" b="1" dirty="0">
              <a:solidFill>
                <a:schemeClr val="tx1"/>
              </a:solidFill>
              <a:cs typeface="Arial" charset="0"/>
            </a:endParaRPr>
          </a:p>
          <a:p>
            <a:pPr>
              <a:spcBef>
                <a:spcPct val="0"/>
              </a:spcBef>
              <a:buClr>
                <a:schemeClr val="accent2"/>
              </a:buClr>
              <a:buFont typeface="Wingdings" pitchFamily="2" charset="2"/>
              <a:buChar char="§"/>
            </a:pPr>
            <a:r>
              <a:rPr lang="en-GB" sz="2600" b="1" dirty="0">
                <a:solidFill>
                  <a:schemeClr val="tx1"/>
                </a:solidFill>
                <a:cs typeface="Arial" charset="0"/>
              </a:rPr>
              <a:t>Mobility must become an integral part of the internationalized curriculum that ensures internationalisation for all</a:t>
            </a:r>
          </a:p>
          <a:p>
            <a:pPr>
              <a:spcBef>
                <a:spcPct val="0"/>
              </a:spcBef>
              <a:buClr>
                <a:schemeClr val="accent2"/>
              </a:buClr>
              <a:buFont typeface="Wingdings" pitchFamily="2" charset="2"/>
              <a:buChar char="§"/>
            </a:pPr>
            <a:endParaRPr lang="en-GB" sz="2600" dirty="0">
              <a:solidFill>
                <a:schemeClr val="bg2"/>
              </a:solidFill>
              <a:cs typeface="Arial" charset="0"/>
            </a:endParaRPr>
          </a:p>
          <a:p>
            <a:pPr marL="0" indent="0">
              <a:spcBef>
                <a:spcPct val="0"/>
              </a:spcBef>
              <a:buClr>
                <a:schemeClr val="accent2"/>
              </a:buClr>
              <a:buNone/>
            </a:pPr>
            <a:r>
              <a:rPr lang="en-GB" sz="2600" dirty="0">
                <a:solidFill>
                  <a:schemeClr val="accent2"/>
                </a:solidFill>
                <a:latin typeface="Arial Black" pitchFamily="34" charset="0"/>
              </a:rPr>
              <a:t>Re-emphasises that</a:t>
            </a:r>
          </a:p>
          <a:p>
            <a:pPr marL="0" indent="0">
              <a:spcBef>
                <a:spcPct val="0"/>
              </a:spcBef>
              <a:buClr>
                <a:schemeClr val="accent2"/>
              </a:buClr>
              <a:buNone/>
            </a:pPr>
            <a:endParaRPr lang="en-GB" sz="2600" dirty="0">
              <a:solidFill>
                <a:schemeClr val="bg2"/>
              </a:solidFill>
              <a:cs typeface="Arial" charset="0"/>
            </a:endParaRPr>
          </a:p>
          <a:p>
            <a:pPr>
              <a:spcBef>
                <a:spcPct val="0"/>
              </a:spcBef>
              <a:buClr>
                <a:schemeClr val="accent2"/>
              </a:buClr>
              <a:buFont typeface="Wingdings" pitchFamily="2" charset="2"/>
              <a:buChar char="§"/>
            </a:pPr>
            <a:r>
              <a:rPr lang="en-GB" sz="2600" b="1" dirty="0">
                <a:solidFill>
                  <a:schemeClr val="tx1"/>
                </a:solidFill>
                <a:cs typeface="Arial" charset="0"/>
              </a:rPr>
              <a:t>Internationalization is not a goal in itself, but a means to enhance quality</a:t>
            </a:r>
          </a:p>
          <a:p>
            <a:pPr>
              <a:spcBef>
                <a:spcPct val="0"/>
              </a:spcBef>
              <a:buClr>
                <a:schemeClr val="accent2"/>
              </a:buClr>
              <a:buFont typeface="Wingdings" pitchFamily="2" charset="2"/>
              <a:buChar char="§"/>
            </a:pPr>
            <a:endParaRPr lang="en-GB" sz="2600" b="1" dirty="0">
              <a:solidFill>
                <a:schemeClr val="tx1"/>
              </a:solidFill>
              <a:cs typeface="Arial" charset="0"/>
            </a:endParaRPr>
          </a:p>
          <a:p>
            <a:pPr>
              <a:spcBef>
                <a:spcPct val="0"/>
              </a:spcBef>
              <a:buClr>
                <a:schemeClr val="accent2"/>
              </a:buClr>
              <a:buFont typeface="Wingdings" pitchFamily="2" charset="2"/>
              <a:buChar char="§"/>
            </a:pPr>
            <a:r>
              <a:rPr lang="en-GB" sz="2600" b="1" dirty="0">
                <a:solidFill>
                  <a:schemeClr val="tx1"/>
                </a:solidFill>
                <a:cs typeface="Arial" charset="0"/>
              </a:rPr>
              <a:t>Should not focus solely on economic rationales</a:t>
            </a:r>
            <a:endParaRPr lang="it-IT" sz="2600" b="1" dirty="0">
              <a:solidFill>
                <a:schemeClr val="tx1"/>
              </a:solidFill>
            </a:endParaRPr>
          </a:p>
          <a:p>
            <a:endParaRPr lang="en-US" dirty="0"/>
          </a:p>
        </p:txBody>
      </p:sp>
      <p:sp>
        <p:nvSpPr>
          <p:cNvPr id="4" name="Footer Placeholder 3"/>
          <p:cNvSpPr>
            <a:spLocks noGrp="1"/>
          </p:cNvSpPr>
          <p:nvPr>
            <p:ph type="ftr" sz="quarter" idx="11"/>
          </p:nvPr>
        </p:nvSpPr>
        <p:spPr>
          <a:xfrm>
            <a:off x="2286000" y="6116320"/>
            <a:ext cx="4378960" cy="605155"/>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2173219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457200" y="797595"/>
            <a:ext cx="8229600" cy="1292209"/>
          </a:xfrm>
        </p:spPr>
        <p:txBody>
          <a:bodyPr>
            <a:normAutofit fontScale="90000"/>
          </a:bodyPr>
          <a:lstStyle/>
          <a:p>
            <a:r>
              <a:rPr lang="nl-NL"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t>Definition:</a:t>
            </a:r>
            <a:br>
              <a:rPr lang="nl-NL"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br>
            <a:r>
              <a:rPr lang="nl-NL" cap="none" spc="300" dirty="0" err="1">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t>Internationalization</a:t>
            </a:r>
            <a:r>
              <a:rPr lang="nl-NL"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t> of </a:t>
            </a:r>
            <a:r>
              <a:rPr lang="nl-NL" cap="none" spc="300" dirty="0" err="1">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t>Higher</a:t>
            </a:r>
            <a:r>
              <a:rPr lang="nl-NL"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t> </a:t>
            </a:r>
            <a:r>
              <a:rPr lang="nl-NL" cap="none" spc="300" dirty="0" err="1">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rPr>
              <a:t>Education</a:t>
            </a:r>
            <a:endParaRPr lang="en-US"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latin typeface="Arial" charset="0"/>
              <a:ea typeface="MS PGothic" charset="0"/>
            </a:endParaRPr>
          </a:p>
        </p:txBody>
      </p:sp>
      <p:sp>
        <p:nvSpPr>
          <p:cNvPr id="31746" name="Content Placeholder 2"/>
          <p:cNvSpPr>
            <a:spLocks noGrp="1"/>
          </p:cNvSpPr>
          <p:nvPr>
            <p:ph idx="1"/>
          </p:nvPr>
        </p:nvSpPr>
        <p:spPr>
          <a:xfrm>
            <a:off x="685800" y="2407243"/>
            <a:ext cx="7543800" cy="4450757"/>
          </a:xfrm>
        </p:spPr>
        <p:txBody>
          <a:bodyPr/>
          <a:lstStyle/>
          <a:p>
            <a:r>
              <a:rPr lang="en-GB" sz="2400" b="1" dirty="0">
                <a:solidFill>
                  <a:schemeClr val="tx1"/>
                </a:solidFill>
                <a:latin typeface="Arial" charset="0"/>
                <a:ea typeface="MS PGothic" charset="0"/>
                <a:cs typeface="Arial" charset="0"/>
              </a:rPr>
              <a:t>“The </a:t>
            </a:r>
            <a:r>
              <a:rPr lang="en-GB" sz="2400" b="1" dirty="0">
                <a:solidFill>
                  <a:srgbClr val="000090"/>
                </a:solidFill>
                <a:latin typeface="Arial" charset="0"/>
                <a:ea typeface="MS PGothic" charset="0"/>
                <a:cs typeface="Arial" charset="0"/>
              </a:rPr>
              <a:t>intentional</a:t>
            </a:r>
            <a:r>
              <a:rPr lang="en-GB" sz="2400" b="1" dirty="0">
                <a:solidFill>
                  <a:schemeClr val="accent1"/>
                </a:solidFill>
                <a:latin typeface="Arial" charset="0"/>
                <a:ea typeface="MS PGothic" charset="0"/>
                <a:cs typeface="Arial" charset="0"/>
              </a:rPr>
              <a:t> </a:t>
            </a:r>
            <a:r>
              <a:rPr lang="en-GB" sz="2400" b="1" dirty="0">
                <a:solidFill>
                  <a:schemeClr val="tx1"/>
                </a:solidFill>
                <a:latin typeface="Arial" charset="0"/>
                <a:ea typeface="MS PGothic" charset="0"/>
                <a:cs typeface="Arial" charset="0"/>
              </a:rPr>
              <a:t>process of integrating an international, intercultural or global dimension into the purpose, functions and delivery of post-secondary education, </a:t>
            </a:r>
            <a:r>
              <a:rPr lang="en-GB" sz="2400" b="1" dirty="0">
                <a:solidFill>
                  <a:srgbClr val="000090"/>
                </a:solidFill>
                <a:latin typeface="Arial" charset="0"/>
                <a:ea typeface="MS PGothic" charset="0"/>
                <a:cs typeface="Arial" charset="0"/>
              </a:rPr>
              <a:t>in order to enhance the quality of education and research for all students and staff and to make a meaningful contribution to society” </a:t>
            </a:r>
          </a:p>
          <a:p>
            <a:endParaRPr lang="en-GB" sz="2400" b="1" dirty="0">
              <a:solidFill>
                <a:srgbClr val="000090"/>
              </a:solidFill>
              <a:latin typeface="Arial" charset="0"/>
              <a:ea typeface="MS PGothic" charset="0"/>
              <a:cs typeface="Arial" charset="0"/>
            </a:endParaRPr>
          </a:p>
          <a:p>
            <a:r>
              <a:rPr lang="en-GB" sz="2400" b="1" dirty="0">
                <a:latin typeface="Arial" charset="0"/>
                <a:ea typeface="MS PGothic" charset="0"/>
                <a:cs typeface="Arial" charset="0"/>
              </a:rPr>
              <a:t>(de Wit et al, 2015, European Parliament Study) </a:t>
            </a:r>
          </a:p>
          <a:p>
            <a:endParaRPr lang="en-US" dirty="0">
              <a:latin typeface="Arial" charset="0"/>
              <a:ea typeface="MS PGothic" charset="0"/>
            </a:endParaRPr>
          </a:p>
        </p:txBody>
      </p:sp>
      <p:sp>
        <p:nvSpPr>
          <p:cNvPr id="2" name="Footer Placeholder 1"/>
          <p:cNvSpPr>
            <a:spLocks noGrp="1"/>
          </p:cNvSpPr>
          <p:nvPr>
            <p:ph type="ftr" sz="quarter" idx="11"/>
          </p:nvPr>
        </p:nvSpPr>
        <p:spPr>
          <a:xfrm>
            <a:off x="2286000" y="6167120"/>
            <a:ext cx="4297680" cy="554355"/>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26516398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4A394-D23E-7D40-964C-9C591BFAB67F}"/>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EBB28BE0-6A0F-CD4A-9A00-991FEBF924B4}"/>
              </a:ext>
            </a:extLst>
          </p:cNvPr>
          <p:cNvPicPr>
            <a:picLocks noGrp="1" noChangeAspect="1"/>
          </p:cNvPicPr>
          <p:nvPr>
            <p:ph idx="1"/>
          </p:nvPr>
        </p:nvPicPr>
        <p:blipFill>
          <a:blip r:embed="rId3"/>
          <a:stretch>
            <a:fillRect/>
          </a:stretch>
        </p:blipFill>
        <p:spPr>
          <a:xfrm>
            <a:off x="-186070" y="-404037"/>
            <a:ext cx="9516139" cy="7644809"/>
          </a:xfrm>
        </p:spPr>
      </p:pic>
      <p:sp>
        <p:nvSpPr>
          <p:cNvPr id="4" name="Footer Placeholder 3">
            <a:extLst>
              <a:ext uri="{FF2B5EF4-FFF2-40B4-BE49-F238E27FC236}">
                <a16:creationId xmlns:a16="http://schemas.microsoft.com/office/drawing/2014/main" id="{F6813A2B-DDB9-BE4E-BADC-07F4D3803C21}"/>
              </a:ext>
            </a:extLst>
          </p:cNvPr>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8033410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Catholic Universities, Identity and Internationalization</a:t>
            </a:r>
          </a:p>
        </p:txBody>
      </p:sp>
      <p:sp>
        <p:nvSpPr>
          <p:cNvPr id="3" name="Content Placeholder 2"/>
          <p:cNvSpPr>
            <a:spLocks noGrp="1"/>
          </p:cNvSpPr>
          <p:nvPr>
            <p:ph idx="1"/>
          </p:nvPr>
        </p:nvSpPr>
        <p:spPr>
          <a:xfrm>
            <a:off x="457200" y="1652924"/>
            <a:ext cx="8229600" cy="4703426"/>
          </a:xfrm>
        </p:spPr>
        <p:txBody>
          <a:bodyPr>
            <a:normAutofit fontScale="70000" lnSpcReduction="20000"/>
          </a:bodyPr>
          <a:lstStyle/>
          <a:p>
            <a:r>
              <a:rPr lang="en-GB" dirty="0"/>
              <a:t>Internationalization is a key concern for universities working to achieve their goals but without neglecting their identity. </a:t>
            </a:r>
          </a:p>
          <a:p>
            <a:endParaRPr lang="en-GB" dirty="0"/>
          </a:p>
          <a:p>
            <a:r>
              <a:rPr lang="en-GB" dirty="0"/>
              <a:t>There are many universities that</a:t>
            </a:r>
            <a:r>
              <a:rPr lang="en-US" dirty="0"/>
              <a:t> </a:t>
            </a:r>
            <a:r>
              <a:rPr lang="en-GB" dirty="0"/>
              <a:t>consider themselves related to the Roman Catholic faith—and many other universities with Christian affiliations. </a:t>
            </a:r>
          </a:p>
          <a:p>
            <a:endParaRPr lang="en-GB" dirty="0"/>
          </a:p>
          <a:p>
            <a:r>
              <a:rPr lang="en-GB" dirty="0"/>
              <a:t>It is well</a:t>
            </a:r>
            <a:r>
              <a:rPr lang="en-US" dirty="0"/>
              <a:t> </a:t>
            </a:r>
            <a:r>
              <a:rPr lang="en-GB" dirty="0"/>
              <a:t>known that Catholic universities have unique missions, such as the formation of individuals</a:t>
            </a:r>
            <a:r>
              <a:rPr lang="en-US" dirty="0"/>
              <a:t> </a:t>
            </a:r>
            <a:r>
              <a:rPr lang="en-GB" dirty="0"/>
              <a:t>inspired by a religious conviction to serve society and the church. </a:t>
            </a:r>
          </a:p>
          <a:p>
            <a:endParaRPr lang="en-GB" dirty="0"/>
          </a:p>
          <a:p>
            <a:r>
              <a:rPr lang="en-GB" dirty="0"/>
              <a:t>That is why it is imperative to</a:t>
            </a:r>
            <a:r>
              <a:rPr lang="en-US" dirty="0"/>
              <a:t> </a:t>
            </a:r>
            <a:r>
              <a:rPr lang="en-GB" dirty="0"/>
              <a:t>have empirical knowledge to help develop practical and effective policies on internationalization—a fundamental part of many universities’ developmental</a:t>
            </a:r>
            <a:r>
              <a:rPr lang="en-US" dirty="0"/>
              <a:t> </a:t>
            </a:r>
            <a:r>
              <a:rPr lang="en-GB" dirty="0"/>
              <a:t>strategies—while paying special attention to each university’s specific context.</a:t>
            </a:r>
            <a:endParaRPr lang="en-US" dirty="0"/>
          </a:p>
          <a:p>
            <a:endParaRPr lang="en-US" dirty="0"/>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14546871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the study</a:t>
            </a:r>
          </a:p>
        </p:txBody>
      </p:sp>
      <p:sp>
        <p:nvSpPr>
          <p:cNvPr id="3" name="Content Placeholder 2"/>
          <p:cNvSpPr>
            <a:spLocks noGrp="1"/>
          </p:cNvSpPr>
          <p:nvPr>
            <p:ph idx="1"/>
          </p:nvPr>
        </p:nvSpPr>
        <p:spPr>
          <a:xfrm>
            <a:off x="457200" y="1652924"/>
            <a:ext cx="8229600" cy="5068551"/>
          </a:xfrm>
        </p:spPr>
        <p:txBody>
          <a:bodyPr>
            <a:normAutofit fontScale="62500" lnSpcReduction="20000"/>
          </a:bodyPr>
          <a:lstStyle/>
          <a:p>
            <a:r>
              <a:rPr lang="en-US" dirty="0"/>
              <a:t>Explore the relationship between Catholic identity and mission and internationalization in Catholic universities of different types and located in different contexts. </a:t>
            </a:r>
          </a:p>
          <a:p>
            <a:endParaRPr lang="en-US" dirty="0"/>
          </a:p>
          <a:p>
            <a:r>
              <a:rPr lang="en-US" dirty="0"/>
              <a:t>Guiding questions: </a:t>
            </a:r>
          </a:p>
          <a:p>
            <a:endParaRPr lang="en-US" dirty="0"/>
          </a:p>
          <a:p>
            <a:r>
              <a:rPr lang="en-US" dirty="0"/>
              <a:t>What is the rationale for internationalization at Catholic universities? Is it mostly financial, social, academic, or identity driven? </a:t>
            </a:r>
          </a:p>
          <a:p>
            <a:endParaRPr lang="en-US" dirty="0"/>
          </a:p>
          <a:p>
            <a:r>
              <a:rPr lang="en-US" dirty="0"/>
              <a:t>Should students’ study abroad experience have a Catholic identity and mission component to it? </a:t>
            </a:r>
          </a:p>
          <a:p>
            <a:endParaRPr lang="en-US" dirty="0"/>
          </a:p>
          <a:p>
            <a:r>
              <a:rPr lang="en-US" dirty="0"/>
              <a:t>How do Catholic institutions cooperate with other institutions? Is there an identity-based strategy behind the choice of partners? </a:t>
            </a:r>
          </a:p>
          <a:p>
            <a:endParaRPr lang="en-US" dirty="0"/>
          </a:p>
          <a:p>
            <a:r>
              <a:rPr lang="en-US" dirty="0"/>
              <a:t>What is the influence of context? </a:t>
            </a:r>
          </a:p>
          <a:p>
            <a:endParaRPr lang="en-US" dirty="0"/>
          </a:p>
          <a:p>
            <a:r>
              <a:rPr lang="en-US" dirty="0"/>
              <a:t>What is the role of associations of Catholic universities?</a:t>
            </a:r>
          </a:p>
          <a:p>
            <a:endParaRPr lang="en-US" dirty="0"/>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30505414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of the Study</a:t>
            </a:r>
          </a:p>
        </p:txBody>
      </p:sp>
      <p:sp>
        <p:nvSpPr>
          <p:cNvPr id="3" name="Content Placeholder 2"/>
          <p:cNvSpPr>
            <a:spLocks noGrp="1"/>
          </p:cNvSpPr>
          <p:nvPr>
            <p:ph idx="1"/>
          </p:nvPr>
        </p:nvSpPr>
        <p:spPr>
          <a:xfrm>
            <a:off x="457200" y="1652923"/>
            <a:ext cx="8229600" cy="4928629"/>
          </a:xfrm>
        </p:spPr>
        <p:txBody>
          <a:bodyPr>
            <a:normAutofit fontScale="62500" lnSpcReduction="20000"/>
          </a:bodyPr>
          <a:lstStyle/>
          <a:p>
            <a:r>
              <a:rPr lang="en-GB" dirty="0"/>
              <a:t>The study involves sixteen case studies.</a:t>
            </a:r>
          </a:p>
          <a:p>
            <a:endParaRPr lang="en-GB" dirty="0"/>
          </a:p>
          <a:p>
            <a:r>
              <a:rPr lang="en-GB" dirty="0"/>
              <a:t>Five from Latin America</a:t>
            </a:r>
          </a:p>
          <a:p>
            <a:r>
              <a:rPr lang="en-GB" dirty="0"/>
              <a:t>One from the United</a:t>
            </a:r>
            <a:r>
              <a:rPr lang="en-US" dirty="0"/>
              <a:t> </a:t>
            </a:r>
            <a:r>
              <a:rPr lang="en-GB" dirty="0"/>
              <a:t>States </a:t>
            </a:r>
          </a:p>
          <a:p>
            <a:r>
              <a:rPr lang="en-GB" dirty="0"/>
              <a:t>Three from the Asia–Pacific region and </a:t>
            </a:r>
          </a:p>
          <a:p>
            <a:r>
              <a:rPr lang="en-GB" dirty="0"/>
              <a:t>Seven from Europe </a:t>
            </a:r>
          </a:p>
          <a:p>
            <a:endParaRPr lang="en-GB" dirty="0"/>
          </a:p>
          <a:p>
            <a:r>
              <a:rPr lang="en-GB" dirty="0"/>
              <a:t>The study includes also chapters on regional perspectives on Catholic higher education in LA, Europe and USA</a:t>
            </a:r>
          </a:p>
          <a:p>
            <a:endParaRPr lang="en-GB" dirty="0"/>
          </a:p>
          <a:p>
            <a:r>
              <a:rPr lang="en-GB" dirty="0"/>
              <a:t>More specifically on Jesuit higher education and internationalization in the United States, Latin America, and the Asia–Pacific region.</a:t>
            </a:r>
            <a:endParaRPr lang="en-US" dirty="0"/>
          </a:p>
          <a:p>
            <a:pPr marL="0" indent="0">
              <a:buNone/>
            </a:pPr>
            <a:r>
              <a:rPr lang="en-GB" dirty="0"/>
              <a:t> </a:t>
            </a:r>
          </a:p>
          <a:p>
            <a:r>
              <a:rPr lang="en-GB" dirty="0"/>
              <a:t>A study on IALU, the global network of La Salle Universities</a:t>
            </a:r>
          </a:p>
          <a:p>
            <a:endParaRPr lang="en-US" dirty="0"/>
          </a:p>
          <a:p>
            <a:r>
              <a:rPr lang="en-GB" dirty="0"/>
              <a:t>The study is financially supported through a grant from the </a:t>
            </a:r>
            <a:r>
              <a:rPr lang="en-GB" dirty="0" err="1"/>
              <a:t>Luksic</a:t>
            </a:r>
            <a:r>
              <a:rPr lang="en-GB" dirty="0"/>
              <a:t> Fund, a fund of the Chilean </a:t>
            </a:r>
            <a:r>
              <a:rPr lang="en-GB" dirty="0" err="1"/>
              <a:t>Luksic</a:t>
            </a:r>
            <a:r>
              <a:rPr lang="en-GB" dirty="0"/>
              <a:t> family providing grants to stimulate cooperation between the PUC de Chile, Boston College, and Notre Dame University.</a:t>
            </a:r>
            <a:endParaRPr lang="en-US" dirty="0"/>
          </a:p>
          <a:p>
            <a:endParaRPr lang="en-US" dirty="0"/>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698237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7595"/>
            <a:ext cx="8229600" cy="978041"/>
          </a:xfrm>
        </p:spPr>
        <p:txBody>
          <a:bodyPr>
            <a:normAutofit/>
          </a:bodyPr>
          <a:lstStyle/>
          <a:p>
            <a:r>
              <a:rPr lang="en-US" dirty="0"/>
              <a:t>Findings</a:t>
            </a:r>
          </a:p>
        </p:txBody>
      </p:sp>
      <p:sp>
        <p:nvSpPr>
          <p:cNvPr id="3" name="Content Placeholder 2"/>
          <p:cNvSpPr>
            <a:spLocks noGrp="1"/>
          </p:cNvSpPr>
          <p:nvPr>
            <p:ph idx="1"/>
          </p:nvPr>
        </p:nvSpPr>
        <p:spPr>
          <a:xfrm>
            <a:off x="457200" y="2169042"/>
            <a:ext cx="8229600" cy="4327451"/>
          </a:xfrm>
        </p:spPr>
        <p:txBody>
          <a:bodyPr>
            <a:normAutofit fontScale="77500" lnSpcReduction="20000"/>
          </a:bodyPr>
          <a:lstStyle/>
          <a:p>
            <a:r>
              <a:rPr lang="en-US" dirty="0"/>
              <a:t>Other factors and contexts seem to be more important than the type of Catholic college/university</a:t>
            </a:r>
          </a:p>
          <a:p>
            <a:endParaRPr lang="en-US" dirty="0"/>
          </a:p>
          <a:p>
            <a:r>
              <a:rPr lang="en-US" dirty="0"/>
              <a:t>Independent institutions tend to have a less explicit Catholic focus in their identity in connection to internationalization than others, but overall it is less of factor, so differences in types are marginal marginal</a:t>
            </a:r>
          </a:p>
          <a:p>
            <a:endParaRPr lang="en-US" dirty="0"/>
          </a:p>
          <a:p>
            <a:r>
              <a:rPr lang="en-US" dirty="0"/>
              <a:t>Religious networks, IALU, Jesuit, etc. are present in internationalization, although IALU stronger than the Jesuit network</a:t>
            </a:r>
          </a:p>
          <a:p>
            <a:endParaRPr lang="en-US" dirty="0"/>
          </a:p>
          <a:p>
            <a:r>
              <a:rPr lang="en-US" dirty="0"/>
              <a:t>IFCU and other associations still play a marginal role in linking identity and internationalization</a:t>
            </a:r>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22345866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5693"/>
            <a:ext cx="8229600" cy="903767"/>
          </a:xfrm>
        </p:spPr>
        <p:txBody>
          <a:bodyPr>
            <a:normAutofit/>
          </a:bodyPr>
          <a:lstStyle/>
          <a:p>
            <a:r>
              <a:rPr lang="en-US" dirty="0"/>
              <a:t>Context is important</a:t>
            </a:r>
          </a:p>
        </p:txBody>
      </p:sp>
      <p:sp>
        <p:nvSpPr>
          <p:cNvPr id="3" name="Content Placeholder 2"/>
          <p:cNvSpPr>
            <a:spLocks noGrp="1"/>
          </p:cNvSpPr>
          <p:nvPr>
            <p:ph idx="1"/>
          </p:nvPr>
        </p:nvSpPr>
        <p:spPr>
          <a:xfrm>
            <a:off x="457200" y="999460"/>
            <a:ext cx="8229600" cy="5858540"/>
          </a:xfrm>
        </p:spPr>
        <p:txBody>
          <a:bodyPr>
            <a:normAutofit fontScale="70000" lnSpcReduction="20000"/>
          </a:bodyPr>
          <a:lstStyle/>
          <a:p>
            <a:r>
              <a:rPr lang="en-US" sz="3300" dirty="0"/>
              <a:t>Context defines the relationship between identity/mission and internationalization in different ways</a:t>
            </a:r>
          </a:p>
          <a:p>
            <a:endParaRPr lang="en-US" sz="3300" dirty="0"/>
          </a:p>
          <a:p>
            <a:r>
              <a:rPr lang="en-US" sz="3300" dirty="0"/>
              <a:t>Is the university settled in a Catholic environment or where Catholic religion is a minority? (Compare Sophia U. in Japan to St. Paul U. in the Philippines)</a:t>
            </a:r>
          </a:p>
          <a:p>
            <a:endParaRPr lang="en-US" sz="3300" dirty="0"/>
          </a:p>
          <a:p>
            <a:r>
              <a:rPr lang="en-US" sz="3300" dirty="0"/>
              <a:t>Is the university a regionally/globally high ranked research university than the relationship is far more loose than in other cases (compare PUC de Chile to Alberto Hurtado, and Boston College/Georgetown U. to other Jesuit institutions in the US) </a:t>
            </a:r>
          </a:p>
          <a:p>
            <a:endParaRPr lang="en-US" sz="3300" dirty="0"/>
          </a:p>
          <a:p>
            <a:r>
              <a:rPr lang="en-US" sz="3300" dirty="0"/>
              <a:t>Related, recently established universities are more explicit in their relationship than older established universities (compare Loyola Andalusia to </a:t>
            </a:r>
            <a:r>
              <a:rPr lang="en-US" sz="3300" dirty="0" err="1"/>
              <a:t>Deusto</a:t>
            </a:r>
            <a:r>
              <a:rPr lang="en-US" sz="3300" dirty="0"/>
              <a:t>)</a:t>
            </a:r>
          </a:p>
          <a:p>
            <a:endParaRPr lang="en-US" sz="3300" dirty="0"/>
          </a:p>
          <a:p>
            <a:endParaRPr lang="en-US" dirty="0"/>
          </a:p>
          <a:p>
            <a:endParaRPr lang="en-US" dirty="0"/>
          </a:p>
          <a:p>
            <a:endParaRPr lang="en-US" dirty="0"/>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32238568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a:t>
            </a:r>
          </a:p>
        </p:txBody>
      </p:sp>
      <p:sp>
        <p:nvSpPr>
          <p:cNvPr id="3" name="Content Placeholder 2"/>
          <p:cNvSpPr>
            <a:spLocks noGrp="1"/>
          </p:cNvSpPr>
          <p:nvPr>
            <p:ph idx="1"/>
          </p:nvPr>
        </p:nvSpPr>
        <p:spPr/>
        <p:txBody>
          <a:bodyPr>
            <a:normAutofit fontScale="85000" lnSpcReduction="10000"/>
          </a:bodyPr>
          <a:lstStyle/>
          <a:p>
            <a:r>
              <a:rPr lang="en-US" dirty="0"/>
              <a:t>In more secularized societies, the Catholic identity is less dominant than in other contexts (compare Tilburg to Lublin)</a:t>
            </a:r>
          </a:p>
          <a:p>
            <a:endParaRPr lang="en-US" dirty="0"/>
          </a:p>
          <a:p>
            <a:r>
              <a:rPr lang="en-US" dirty="0"/>
              <a:t>In some cases (Tilburg/Milan/Australia) the Catholic identity is playing a limited factor, even less to not in internationalization </a:t>
            </a:r>
          </a:p>
          <a:p>
            <a:endParaRPr lang="en-US" dirty="0"/>
          </a:p>
          <a:p>
            <a:r>
              <a:rPr lang="en-US" dirty="0"/>
              <a:t>There is some process taking place of rethinking and reestablishing the relationship between Catholic identity and internationalization in the current political climate of increased religious radicalization and intolerance</a:t>
            </a:r>
          </a:p>
          <a:p>
            <a:endParaRPr lang="en-US" dirty="0"/>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42898040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spcBef>
                <a:spcPts val="0"/>
              </a:spcBef>
            </a:pPr>
            <a:r>
              <a:rPr lang="en-US" sz="2800" cap="none" dirty="0">
                <a:solidFill>
                  <a:prstClr val="black"/>
                </a:solidFill>
                <a:latin typeface="Minion Pro Medium" charset="0"/>
                <a:ea typeface="Minion Pro Medium" charset="0"/>
                <a:cs typeface="Minion Pro Medium" charset="0"/>
              </a:rPr>
              <a:t>CIHE: Key Activities</a:t>
            </a:r>
          </a:p>
        </p:txBody>
      </p:sp>
      <p:grpSp>
        <p:nvGrpSpPr>
          <p:cNvPr id="12" name="Group 11"/>
          <p:cNvGrpSpPr/>
          <p:nvPr/>
        </p:nvGrpSpPr>
        <p:grpSpPr>
          <a:xfrm>
            <a:off x="1614659" y="1507572"/>
            <a:ext cx="3485150" cy="3334443"/>
            <a:chOff x="1783080" y="40004"/>
            <a:chExt cx="1920240" cy="1920240"/>
          </a:xfrm>
        </p:grpSpPr>
        <p:sp>
          <p:nvSpPr>
            <p:cNvPr id="13" name="Oval 12"/>
            <p:cNvSpPr/>
            <p:nvPr/>
          </p:nvSpPr>
          <p:spPr>
            <a:xfrm>
              <a:off x="1783080" y="40004"/>
              <a:ext cx="1920240" cy="1920240"/>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4" name="Oval 4"/>
            <p:cNvSpPr/>
            <p:nvPr/>
          </p:nvSpPr>
          <p:spPr>
            <a:xfrm>
              <a:off x="2039112" y="376046"/>
              <a:ext cx="1408176" cy="864108"/>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r>
                <a:rPr lang="en-AU" sz="2000" dirty="0">
                  <a:solidFill>
                    <a:srgbClr val="000000"/>
                  </a:solidFill>
                  <a:latin typeface="Arial"/>
                  <a:cs typeface="Arial"/>
                </a:rPr>
                <a:t>Research and Analysis</a:t>
              </a:r>
              <a:endParaRPr lang="en-AU" sz="2000" kern="1200" dirty="0">
                <a:solidFill>
                  <a:srgbClr val="000000"/>
                </a:solidFill>
                <a:latin typeface="Arial"/>
                <a:cs typeface="Arial"/>
              </a:endParaRPr>
            </a:p>
          </p:txBody>
        </p:sp>
      </p:grpSp>
      <p:grpSp>
        <p:nvGrpSpPr>
          <p:cNvPr id="15" name="Group 14"/>
          <p:cNvGrpSpPr/>
          <p:nvPr/>
        </p:nvGrpSpPr>
        <p:grpSpPr>
          <a:xfrm>
            <a:off x="393198" y="3171107"/>
            <a:ext cx="3448530" cy="3280229"/>
            <a:chOff x="1090193" y="1240155"/>
            <a:chExt cx="1920240" cy="1920240"/>
          </a:xfrm>
        </p:grpSpPr>
        <p:sp>
          <p:nvSpPr>
            <p:cNvPr id="16" name="Oval 15"/>
            <p:cNvSpPr/>
            <p:nvPr/>
          </p:nvSpPr>
          <p:spPr>
            <a:xfrm>
              <a:off x="1090193" y="1240155"/>
              <a:ext cx="1920240" cy="1920240"/>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17" name="Oval 8"/>
            <p:cNvSpPr/>
            <p:nvPr/>
          </p:nvSpPr>
          <p:spPr>
            <a:xfrm>
              <a:off x="1181981" y="1813459"/>
              <a:ext cx="1152144" cy="105613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r>
                <a:rPr lang="en-AU" sz="2000" dirty="0">
                  <a:solidFill>
                    <a:srgbClr val="000000"/>
                  </a:solidFill>
                  <a:latin typeface="Arial"/>
                  <a:cs typeface="Arial"/>
                </a:rPr>
                <a:t>Publications and Informed Commentary</a:t>
              </a:r>
            </a:p>
          </p:txBody>
        </p:sp>
      </p:grpSp>
      <p:grpSp>
        <p:nvGrpSpPr>
          <p:cNvPr id="18" name="Group 17"/>
          <p:cNvGrpSpPr/>
          <p:nvPr/>
        </p:nvGrpSpPr>
        <p:grpSpPr>
          <a:xfrm>
            <a:off x="2864161" y="3231836"/>
            <a:ext cx="3427002" cy="3280229"/>
            <a:chOff x="1090193" y="1240155"/>
            <a:chExt cx="1920240" cy="1920240"/>
          </a:xfrm>
        </p:grpSpPr>
        <p:sp>
          <p:nvSpPr>
            <p:cNvPr id="19" name="Oval 18"/>
            <p:cNvSpPr/>
            <p:nvPr/>
          </p:nvSpPr>
          <p:spPr>
            <a:xfrm>
              <a:off x="1090193" y="1240155"/>
              <a:ext cx="1920240" cy="1920240"/>
            </a:xfrm>
            <a:prstGeom prst="ellipse">
              <a:avLst/>
            </a:prstGeom>
          </p:spPr>
          <p:style>
            <a:lnRef idx="2">
              <a:schemeClr val="lt1">
                <a:hueOff val="0"/>
                <a:satOff val="0"/>
                <a:lumOff val="0"/>
                <a:alphaOff val="0"/>
              </a:schemeClr>
            </a:lnRef>
            <a:fillRef idx="1">
              <a:schemeClr val="accent1">
                <a:alpha val="50000"/>
                <a:hueOff val="0"/>
                <a:satOff val="0"/>
                <a:lumOff val="0"/>
                <a:alphaOff val="0"/>
              </a:schemeClr>
            </a:fillRef>
            <a:effectRef idx="0">
              <a:schemeClr val="accent1">
                <a:alpha val="50000"/>
                <a:hueOff val="0"/>
                <a:satOff val="0"/>
                <a:lumOff val="0"/>
                <a:alphaOff val="0"/>
              </a:schemeClr>
            </a:effectRef>
            <a:fontRef idx="minor">
              <a:schemeClr val="tx1"/>
            </a:fontRef>
          </p:style>
        </p:sp>
        <p:sp>
          <p:nvSpPr>
            <p:cNvPr id="20" name="Oval 8"/>
            <p:cNvSpPr/>
            <p:nvPr/>
          </p:nvSpPr>
          <p:spPr>
            <a:xfrm>
              <a:off x="1885734" y="1679643"/>
              <a:ext cx="823203" cy="105613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r>
                <a:rPr lang="en-AU" sz="2000" dirty="0">
                  <a:solidFill>
                    <a:srgbClr val="000000"/>
                  </a:solidFill>
                  <a:latin typeface="Arial"/>
                  <a:cs typeface="Arial"/>
                </a:rPr>
                <a:t>Education and Training</a:t>
              </a:r>
            </a:p>
          </p:txBody>
        </p:sp>
      </p:grpSp>
      <p:sp>
        <p:nvSpPr>
          <p:cNvPr id="21" name="TextBox 20"/>
          <p:cNvSpPr txBox="1"/>
          <p:nvPr/>
        </p:nvSpPr>
        <p:spPr>
          <a:xfrm>
            <a:off x="5334000" y="1892300"/>
            <a:ext cx="3517900" cy="132343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342900" indent="-342900">
              <a:buFont typeface="Arial"/>
              <a:buChar char="•"/>
            </a:pPr>
            <a:r>
              <a:rPr lang="en-US" sz="2000" dirty="0">
                <a:solidFill>
                  <a:srgbClr val="000000"/>
                </a:solidFill>
                <a:latin typeface="Minion Pro Medium"/>
                <a:cs typeface="Minion Pro Medium"/>
              </a:rPr>
              <a:t>Comparative perspectives</a:t>
            </a:r>
          </a:p>
          <a:p>
            <a:pPr marL="342900" indent="-342900">
              <a:buFont typeface="Arial"/>
              <a:buChar char="•"/>
            </a:pPr>
            <a:r>
              <a:rPr lang="en-US" sz="2000" dirty="0">
                <a:solidFill>
                  <a:srgbClr val="000000"/>
                </a:solidFill>
                <a:latin typeface="Minion Pro Medium"/>
                <a:cs typeface="Minion Pro Medium"/>
              </a:rPr>
              <a:t>Critical perspectives</a:t>
            </a:r>
            <a:endParaRPr lang="en-US" altLang="ja-JP" sz="2000" dirty="0">
              <a:solidFill>
                <a:srgbClr val="000000"/>
              </a:solidFill>
              <a:latin typeface="Minion Pro Medium"/>
              <a:cs typeface="Minion Pro Medium"/>
            </a:endParaRPr>
          </a:p>
          <a:p>
            <a:pPr marL="342900" indent="-342900">
              <a:buFont typeface="Arial"/>
              <a:buChar char="•"/>
            </a:pPr>
            <a:r>
              <a:rPr lang="en-US" altLang="ja-JP" sz="2000" dirty="0">
                <a:solidFill>
                  <a:srgbClr val="000000"/>
                </a:solidFill>
                <a:latin typeface="Minion Pro Medium"/>
                <a:cs typeface="Minion Pro Medium"/>
              </a:rPr>
              <a:t>Scholarly perspectives</a:t>
            </a:r>
          </a:p>
          <a:p>
            <a:pPr marL="342900" indent="-342900">
              <a:buFont typeface="Arial"/>
              <a:buChar char="•"/>
            </a:pPr>
            <a:r>
              <a:rPr lang="en-US" altLang="ja-JP" sz="2000" dirty="0">
                <a:solidFill>
                  <a:srgbClr val="000000"/>
                </a:solidFill>
                <a:latin typeface="Minion Pro Medium"/>
                <a:cs typeface="Minion Pro Medium"/>
              </a:rPr>
              <a:t>Practical perspectives</a:t>
            </a:r>
          </a:p>
        </p:txBody>
      </p:sp>
      <p:sp>
        <p:nvSpPr>
          <p:cNvPr id="7" name="Rectangle 6"/>
          <p:cNvSpPr/>
          <p:nvPr/>
        </p:nvSpPr>
        <p:spPr>
          <a:xfrm>
            <a:off x="2486161" y="4068676"/>
            <a:ext cx="1787531" cy="346249"/>
          </a:xfrm>
          <a:prstGeom prst="rect">
            <a:avLst/>
          </a:prstGeom>
        </p:spPr>
        <p:txBody>
          <a:bodyPr wrap="none">
            <a:spAutoFit/>
          </a:bodyPr>
          <a:lstStyle/>
          <a:p>
            <a:pPr lvl="0" algn="ctr" defTabSz="889000">
              <a:lnSpc>
                <a:spcPct val="90000"/>
              </a:lnSpc>
              <a:spcBef>
                <a:spcPct val="0"/>
              </a:spcBef>
              <a:spcAft>
                <a:spcPct val="35000"/>
              </a:spcAft>
            </a:pPr>
            <a:r>
              <a:rPr lang="en-AU" b="1" dirty="0">
                <a:solidFill>
                  <a:schemeClr val="bg1"/>
                </a:solidFill>
                <a:latin typeface="Arial"/>
                <a:cs typeface="Arial"/>
              </a:rPr>
              <a:t>NETWORKING</a:t>
            </a:r>
          </a:p>
        </p:txBody>
      </p:sp>
      <p:sp>
        <p:nvSpPr>
          <p:cNvPr id="3" name="Footer Placeholder 2"/>
          <p:cNvSpPr>
            <a:spLocks noGrp="1"/>
          </p:cNvSpPr>
          <p:nvPr>
            <p:ph type="ftr" sz="quarter" idx="11"/>
          </p:nvPr>
        </p:nvSpPr>
        <p:spPr/>
        <p:txBody>
          <a:bodyPr/>
          <a:lstStyle/>
          <a:p>
            <a:r>
              <a:rPr lang="en-US"/>
              <a:t>La Salle Universities, Mexico, June 18 2018</a:t>
            </a:r>
          </a:p>
        </p:txBody>
      </p:sp>
    </p:spTree>
    <p:extLst>
      <p:ext uri="{BB962C8B-B14F-4D97-AF65-F5344CB8AC3E}">
        <p14:creationId xmlns:p14="http://schemas.microsoft.com/office/powerpoint/2010/main" val="1403105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1000"/>
                                        <p:tgtEl>
                                          <p:spTgt spid="18"/>
                                        </p:tgtEl>
                                      </p:cBhvr>
                                    </p:animEffect>
                                    <p:anim calcmode="lin" valueType="num">
                                      <p:cBhvr>
                                        <p:cTn id="22" dur="1000" fill="hold"/>
                                        <p:tgtEl>
                                          <p:spTgt spid="18"/>
                                        </p:tgtEl>
                                        <p:attrNameLst>
                                          <p:attrName>ppt_x</p:attrName>
                                        </p:attrNameLst>
                                      </p:cBhvr>
                                      <p:tavLst>
                                        <p:tav tm="0">
                                          <p:val>
                                            <p:strVal val="#ppt_x"/>
                                          </p:val>
                                        </p:tav>
                                        <p:tav tm="100000">
                                          <p:val>
                                            <p:strVal val="#ppt_x"/>
                                          </p:val>
                                        </p:tav>
                                      </p:tavLst>
                                    </p:anim>
                                    <p:anim calcmode="lin" valueType="num">
                                      <p:cBhvr>
                                        <p:cTn id="2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1000"/>
                                        <p:tgtEl>
                                          <p:spTgt spid="21"/>
                                        </p:tgtEl>
                                      </p:cBhvr>
                                    </p:animEffect>
                                    <p:anim calcmode="lin" valueType="num">
                                      <p:cBhvr>
                                        <p:cTn id="36" dur="1000" fill="hold"/>
                                        <p:tgtEl>
                                          <p:spTgt spid="21"/>
                                        </p:tgtEl>
                                        <p:attrNameLst>
                                          <p:attrName>ppt_x</p:attrName>
                                        </p:attrNameLst>
                                      </p:cBhvr>
                                      <p:tavLst>
                                        <p:tav tm="0">
                                          <p:val>
                                            <p:strVal val="#ppt_x"/>
                                          </p:val>
                                        </p:tav>
                                        <p:tav tm="100000">
                                          <p:val>
                                            <p:strVal val="#ppt_x"/>
                                          </p:val>
                                        </p:tav>
                                      </p:tavLst>
                                    </p:anim>
                                    <p:anim calcmode="lin" valueType="num">
                                      <p:cBhvr>
                                        <p:cTn id="37"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5694"/>
            <a:ext cx="8229600" cy="882502"/>
          </a:xfrm>
        </p:spPr>
        <p:txBody>
          <a:bodyPr>
            <a:normAutofit/>
          </a:bodyPr>
          <a:lstStyle/>
          <a:p>
            <a:r>
              <a:rPr lang="en-US" dirty="0"/>
              <a:t>Key findings</a:t>
            </a:r>
          </a:p>
        </p:txBody>
      </p:sp>
      <p:sp>
        <p:nvSpPr>
          <p:cNvPr id="3" name="Content Placeholder 2"/>
          <p:cNvSpPr>
            <a:spLocks noGrp="1"/>
          </p:cNvSpPr>
          <p:nvPr>
            <p:ph idx="1"/>
          </p:nvPr>
        </p:nvSpPr>
        <p:spPr>
          <a:xfrm>
            <a:off x="457200" y="978196"/>
            <a:ext cx="8229600" cy="5378154"/>
          </a:xfrm>
        </p:spPr>
        <p:txBody>
          <a:bodyPr>
            <a:normAutofit fontScale="77500" lnSpcReduction="20000"/>
          </a:bodyPr>
          <a:lstStyle/>
          <a:p>
            <a:r>
              <a:rPr lang="en-US" dirty="0"/>
              <a:t>The relationship between Catholic identity and mission on the one hand and internationalization policy and practice on the other hand is in general limited and more implicit and indirect than explicit and direct </a:t>
            </a:r>
          </a:p>
          <a:p>
            <a:endParaRPr lang="en-US" dirty="0"/>
          </a:p>
          <a:p>
            <a:r>
              <a:rPr lang="en-US" dirty="0"/>
              <a:t>It is more present – although rather implicit – in Internationalization of the Curriculum than in Mobility and Partnerships</a:t>
            </a:r>
          </a:p>
          <a:p>
            <a:endParaRPr lang="en-US" dirty="0"/>
          </a:p>
          <a:p>
            <a:r>
              <a:rPr lang="en-US" dirty="0"/>
              <a:t>There is a tension between the business/reputation models and the catholic mission model (example of financial aid to international undergraduate students, Boston College)</a:t>
            </a:r>
          </a:p>
          <a:p>
            <a:endParaRPr lang="en-US" dirty="0"/>
          </a:p>
          <a:p>
            <a:r>
              <a:rPr lang="en-US" dirty="0"/>
              <a:t>Young Catholic universities consider their identity as a way to open doors to other Catholic partners; other institutions do not prioritize Catholic partners above others </a:t>
            </a:r>
          </a:p>
          <a:p>
            <a:endParaRPr lang="en-US" dirty="0"/>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8127367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Findings</a:t>
            </a:r>
          </a:p>
        </p:txBody>
      </p:sp>
      <p:sp>
        <p:nvSpPr>
          <p:cNvPr id="3" name="Content Placeholder 2"/>
          <p:cNvSpPr>
            <a:spLocks noGrp="1"/>
          </p:cNvSpPr>
          <p:nvPr>
            <p:ph idx="1"/>
          </p:nvPr>
        </p:nvSpPr>
        <p:spPr/>
        <p:txBody>
          <a:bodyPr>
            <a:normAutofit fontScale="70000" lnSpcReduction="20000"/>
          </a:bodyPr>
          <a:lstStyle/>
          <a:p>
            <a:r>
              <a:rPr lang="en-US" dirty="0"/>
              <a:t>Catholic universities see an important role in Interfaith dialogue, maybe even more than in partnering with fellow Catholic institutions </a:t>
            </a:r>
          </a:p>
          <a:p>
            <a:endParaRPr lang="en-US" dirty="0"/>
          </a:p>
          <a:p>
            <a:r>
              <a:rPr lang="en-US" dirty="0"/>
              <a:t>While the Catholic affiliation is a strong and explicit component of the universities’ mission and identity, and the same can be said of internationalization, the two strands appear unconnected in most cases. </a:t>
            </a:r>
          </a:p>
          <a:p>
            <a:endParaRPr lang="en-US" dirty="0"/>
          </a:p>
          <a:p>
            <a:r>
              <a:rPr lang="en-US" dirty="0"/>
              <a:t>Implicit values, such as social justice, human rights, are more present in their internationalization strategy than explicit catholic identity. A link between those values, and the SDGs might be a new focus!</a:t>
            </a:r>
          </a:p>
          <a:p>
            <a:endParaRPr lang="en-US" dirty="0"/>
          </a:p>
          <a:p>
            <a:r>
              <a:rPr lang="en-US" dirty="0"/>
              <a:t>In essence there is a tension between catholic with a C or a c in the internationalization strategy!</a:t>
            </a:r>
          </a:p>
          <a:p>
            <a:endParaRPr lang="en-US" dirty="0"/>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18415757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Possible directions</a:t>
            </a:r>
          </a:p>
        </p:txBody>
      </p:sp>
      <p:sp>
        <p:nvSpPr>
          <p:cNvPr id="3" name="Content Placeholder 2"/>
          <p:cNvSpPr>
            <a:spLocks noGrp="1"/>
          </p:cNvSpPr>
          <p:nvPr>
            <p:ph idx="1"/>
          </p:nvPr>
        </p:nvSpPr>
        <p:spPr/>
        <p:txBody>
          <a:bodyPr>
            <a:normAutofit fontScale="92500"/>
          </a:bodyPr>
          <a:lstStyle/>
          <a:p>
            <a:r>
              <a:rPr lang="en-US" b="1" dirty="0"/>
              <a:t>Delivery and outreach to underserved populations</a:t>
            </a:r>
          </a:p>
          <a:p>
            <a:r>
              <a:rPr lang="en-US" b="1" dirty="0"/>
              <a:t>Specific education and outreach to refugees and displaced populations</a:t>
            </a:r>
          </a:p>
          <a:p>
            <a:r>
              <a:rPr lang="en-US" b="1" dirty="0"/>
              <a:t>Curricular focus on pluralism and ‘religious literary’</a:t>
            </a:r>
          </a:p>
          <a:p>
            <a:r>
              <a:rPr lang="en-US" b="1" dirty="0"/>
              <a:t>Addressing education challenges surrounding values in education and understandings of citizenship</a:t>
            </a:r>
          </a:p>
          <a:p>
            <a:endParaRPr lang="en-US" dirty="0"/>
          </a:p>
          <a:p>
            <a:r>
              <a:rPr lang="en-US" dirty="0"/>
              <a:t>(Katherine Marshall, 2018)</a:t>
            </a:r>
          </a:p>
        </p:txBody>
      </p:sp>
      <p:sp>
        <p:nvSpPr>
          <p:cNvPr id="4" name="Footer Placeholder 3"/>
          <p:cNvSpPr>
            <a:spLocks noGrp="1"/>
          </p:cNvSpPr>
          <p:nvPr>
            <p:ph type="ftr" sz="quarter" idx="11"/>
          </p:nvPr>
        </p:nvSpPr>
        <p:spPr/>
        <p:txBody>
          <a:bodyPr/>
          <a:lstStyle/>
          <a:p>
            <a:r>
              <a:rPr lang="da-DK"/>
              <a:t>La Salle Universities, Mexico, June 18 2018</a:t>
            </a:r>
            <a:endParaRPr lang="en-US"/>
          </a:p>
        </p:txBody>
      </p:sp>
    </p:spTree>
    <p:extLst>
      <p:ext uri="{BB962C8B-B14F-4D97-AF65-F5344CB8AC3E}">
        <p14:creationId xmlns:p14="http://schemas.microsoft.com/office/powerpoint/2010/main" val="5532030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2442537" y="164124"/>
            <a:ext cx="6475022" cy="2262554"/>
          </a:xfrm>
        </p:spPr>
        <p:txBody>
          <a:bodyPr>
            <a:normAutofit/>
          </a:bodyPr>
          <a:lstStyle/>
          <a:p>
            <a:r>
              <a:rPr lang="en-US" dirty="0"/>
              <a:t> THANK YOU</a:t>
            </a:r>
          </a:p>
        </p:txBody>
      </p:sp>
      <p:sp>
        <p:nvSpPr>
          <p:cNvPr id="3" name="Text Placeholder 2"/>
          <p:cNvSpPr>
            <a:spLocks noGrp="1"/>
          </p:cNvSpPr>
          <p:nvPr>
            <p:ph type="body" sz="quarter" idx="13"/>
          </p:nvPr>
        </p:nvSpPr>
        <p:spPr>
          <a:xfrm>
            <a:off x="322263" y="4735128"/>
            <a:ext cx="8594725" cy="1137488"/>
          </a:xfrm>
        </p:spPr>
        <p:txBody>
          <a:bodyPr>
            <a:normAutofit/>
          </a:bodyPr>
          <a:lstStyle/>
          <a:p>
            <a:r>
              <a:rPr lang="en-US" dirty="0" err="1"/>
              <a:t>dewitj@bc.edu</a:t>
            </a:r>
            <a:endParaRPr lang="en-US" dirty="0"/>
          </a:p>
        </p:txBody>
      </p:sp>
      <p:sp>
        <p:nvSpPr>
          <p:cNvPr id="5" name="Footer Placeholder 4"/>
          <p:cNvSpPr>
            <a:spLocks noGrp="1"/>
          </p:cNvSpPr>
          <p:nvPr>
            <p:ph type="ftr" sz="quarter" idx="11"/>
          </p:nvPr>
        </p:nvSpPr>
        <p:spPr>
          <a:xfrm>
            <a:off x="2442537" y="6023430"/>
            <a:ext cx="3917623" cy="698046"/>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629004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spcBef>
                <a:spcPts val="0"/>
              </a:spcBef>
            </a:pPr>
            <a:r>
              <a:rPr lang="en-US" sz="2800" cap="none" dirty="0">
                <a:solidFill>
                  <a:prstClr val="black"/>
                </a:solidFill>
                <a:latin typeface="Minion Pro Medium" charset="0"/>
                <a:ea typeface="Minion Pro Medium" charset="0"/>
                <a:cs typeface="Minion Pro Medium" charset="0"/>
              </a:rPr>
              <a:t>CIHE: Informed Analysis</a:t>
            </a:r>
          </a:p>
        </p:txBody>
      </p:sp>
      <p:pic>
        <p:nvPicPr>
          <p:cNvPr id="8" name="Picture 3" descr="Screen Shot 2015-08-07 at 11.19.27 AM.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546600" y="1879600"/>
            <a:ext cx="3657600" cy="4708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4" name="TextBox 13"/>
          <p:cNvSpPr txBox="1"/>
          <p:nvPr/>
        </p:nvSpPr>
        <p:spPr>
          <a:xfrm>
            <a:off x="787400" y="1466154"/>
            <a:ext cx="3759200" cy="4524315"/>
          </a:xfrm>
          <a:prstGeom prst="rect">
            <a:avLst/>
          </a:prstGeom>
          <a:noFill/>
        </p:spPr>
        <p:txBody>
          <a:bodyPr wrap="square" rtlCol="0">
            <a:spAutoFit/>
          </a:bodyPr>
          <a:lstStyle/>
          <a:p>
            <a:r>
              <a:rPr lang="en-US" i="1" dirty="0">
                <a:solidFill>
                  <a:srgbClr val="000000"/>
                </a:solidFill>
                <a:latin typeface="Minion Pro Medium"/>
                <a:cs typeface="Minion Pro Medium"/>
              </a:rPr>
              <a:t>International Higher Education</a:t>
            </a:r>
          </a:p>
          <a:p>
            <a:pPr marL="342900" indent="-342900">
              <a:buFont typeface="Arial"/>
              <a:buChar char="•"/>
            </a:pPr>
            <a:r>
              <a:rPr lang="en-US" dirty="0">
                <a:solidFill>
                  <a:srgbClr val="000000"/>
                </a:solidFill>
                <a:latin typeface="Minion Pro Medium"/>
                <a:cs typeface="Minion Pro Medium"/>
              </a:rPr>
              <a:t>Flagship publication</a:t>
            </a:r>
          </a:p>
          <a:p>
            <a:pPr marL="342900" indent="-342900">
              <a:buFont typeface="Arial"/>
              <a:buChar char="•"/>
            </a:pPr>
            <a:r>
              <a:rPr lang="en-US" dirty="0">
                <a:solidFill>
                  <a:srgbClr val="000000"/>
                </a:solidFill>
                <a:latin typeface="Minion Pro Medium"/>
                <a:cs typeface="Minion Pro Medium"/>
              </a:rPr>
              <a:t>4 times/year</a:t>
            </a:r>
          </a:p>
          <a:p>
            <a:pPr marL="342900" indent="-342900">
              <a:buFont typeface="Arial"/>
              <a:buChar char="•"/>
            </a:pPr>
            <a:r>
              <a:rPr lang="en-US" dirty="0">
                <a:solidFill>
                  <a:srgbClr val="000000"/>
                </a:solidFill>
                <a:latin typeface="Minion Pro Medium"/>
                <a:cs typeface="Minion Pro Medium"/>
              </a:rPr>
              <a:t>FREE online</a:t>
            </a:r>
          </a:p>
          <a:p>
            <a:pPr marL="342900" indent="-342900">
              <a:buFont typeface="Arial"/>
              <a:buChar char="•"/>
            </a:pPr>
            <a:r>
              <a:rPr lang="en-US" dirty="0">
                <a:solidFill>
                  <a:srgbClr val="000000"/>
                </a:solidFill>
                <a:latin typeface="Minion Pro Medium"/>
                <a:cs typeface="Minion Pro Medium"/>
              </a:rPr>
              <a:t>Partnership with </a:t>
            </a:r>
            <a:r>
              <a:rPr lang="en-US" i="1" dirty="0">
                <a:solidFill>
                  <a:srgbClr val="000000"/>
                </a:solidFill>
                <a:latin typeface="Minion Pro Medium"/>
                <a:cs typeface="Minion Pro Medium"/>
              </a:rPr>
              <a:t>University World News and DUZ </a:t>
            </a:r>
          </a:p>
          <a:p>
            <a:pPr marL="342900" indent="-342900">
              <a:buFont typeface="Arial"/>
              <a:buChar char="•"/>
            </a:pPr>
            <a:r>
              <a:rPr lang="en-US" dirty="0">
                <a:solidFill>
                  <a:srgbClr val="000000"/>
                </a:solidFill>
                <a:latin typeface="Minion Pro Medium"/>
                <a:cs typeface="Minion Pro Medium"/>
              </a:rPr>
              <a:t>7 languages</a:t>
            </a:r>
          </a:p>
          <a:p>
            <a:pPr marL="800100" lvl="1" indent="-342900">
              <a:buFont typeface="Courier New"/>
              <a:buChar char="o"/>
            </a:pPr>
            <a:r>
              <a:rPr lang="en-US" dirty="0">
                <a:solidFill>
                  <a:srgbClr val="000000"/>
                </a:solidFill>
                <a:latin typeface="Minion Pro Medium"/>
                <a:cs typeface="Minion Pro Medium"/>
              </a:rPr>
              <a:t>English</a:t>
            </a:r>
          </a:p>
          <a:p>
            <a:pPr marL="800100" lvl="1" indent="-342900">
              <a:buFont typeface="Courier New"/>
              <a:buChar char="o"/>
            </a:pPr>
            <a:r>
              <a:rPr lang="en-US" dirty="0">
                <a:solidFill>
                  <a:srgbClr val="000000"/>
                </a:solidFill>
                <a:latin typeface="Minion Pro Medium"/>
                <a:cs typeface="Minion Pro Medium"/>
              </a:rPr>
              <a:t>Chinese</a:t>
            </a:r>
          </a:p>
          <a:p>
            <a:pPr marL="800100" lvl="1" indent="-342900">
              <a:buFont typeface="Courier New"/>
              <a:buChar char="o"/>
            </a:pPr>
            <a:r>
              <a:rPr lang="en-US" dirty="0">
                <a:solidFill>
                  <a:srgbClr val="000000"/>
                </a:solidFill>
                <a:latin typeface="Minion Pro Medium"/>
                <a:cs typeface="Minion Pro Medium"/>
              </a:rPr>
              <a:t>French</a:t>
            </a:r>
          </a:p>
          <a:p>
            <a:pPr marL="800100" lvl="1" indent="-342900">
              <a:buFont typeface="Courier New"/>
              <a:buChar char="o"/>
            </a:pPr>
            <a:r>
              <a:rPr lang="en-US" dirty="0">
                <a:solidFill>
                  <a:srgbClr val="000000"/>
                </a:solidFill>
                <a:latin typeface="Minion Pro Medium"/>
                <a:cs typeface="Minion Pro Medium"/>
              </a:rPr>
              <a:t>Portuguese</a:t>
            </a:r>
          </a:p>
          <a:p>
            <a:pPr marL="800100" lvl="1" indent="-342900">
              <a:buFont typeface="Courier New"/>
              <a:buChar char="o"/>
            </a:pPr>
            <a:r>
              <a:rPr lang="en-US" dirty="0">
                <a:solidFill>
                  <a:srgbClr val="000000"/>
                </a:solidFill>
                <a:latin typeface="Minion Pro Medium"/>
                <a:cs typeface="Minion Pro Medium"/>
              </a:rPr>
              <a:t>Russian</a:t>
            </a:r>
          </a:p>
          <a:p>
            <a:pPr marL="800100" lvl="1" indent="-342900">
              <a:buFont typeface="Courier New"/>
              <a:buChar char="o"/>
            </a:pPr>
            <a:r>
              <a:rPr lang="en-US" dirty="0">
                <a:solidFill>
                  <a:srgbClr val="000000"/>
                </a:solidFill>
                <a:latin typeface="Minion Pro Medium"/>
                <a:cs typeface="Minion Pro Medium"/>
              </a:rPr>
              <a:t>Spanish</a:t>
            </a:r>
          </a:p>
          <a:p>
            <a:pPr marL="800100" lvl="1" indent="-342900">
              <a:buFont typeface="Courier New"/>
              <a:buChar char="o"/>
            </a:pPr>
            <a:r>
              <a:rPr lang="en-US" dirty="0">
                <a:solidFill>
                  <a:srgbClr val="000000"/>
                </a:solidFill>
                <a:latin typeface="Minion Pro Medium"/>
                <a:cs typeface="Minion Pro Medium"/>
              </a:rPr>
              <a:t>Vietnamese</a:t>
            </a:r>
          </a:p>
          <a:p>
            <a:pPr marL="800100" lvl="1" indent="-342900">
              <a:buFont typeface="Courier New"/>
              <a:buChar char="o"/>
            </a:pPr>
            <a:endParaRPr lang="en-US" dirty="0">
              <a:solidFill>
                <a:srgbClr val="000000"/>
              </a:solidFill>
              <a:latin typeface="Minion Pro Medium"/>
              <a:cs typeface="Minion Pro Medium"/>
            </a:endParaRPr>
          </a:p>
          <a:p>
            <a:pPr marL="800100" lvl="1" indent="-342900">
              <a:buFont typeface="Courier New"/>
              <a:buChar char="o"/>
            </a:pPr>
            <a:endParaRPr lang="en-US" dirty="0">
              <a:solidFill>
                <a:srgbClr val="000000"/>
              </a:solidFill>
              <a:latin typeface="Minion Pro Medium"/>
              <a:cs typeface="Minion Pro Medium"/>
            </a:endParaRPr>
          </a:p>
        </p:txBody>
      </p:sp>
      <p:pic>
        <p:nvPicPr>
          <p:cNvPr id="6" name="Picture 5"/>
          <p:cNvPicPr>
            <a:picLocks noChangeAspect="1"/>
          </p:cNvPicPr>
          <p:nvPr/>
        </p:nvPicPr>
        <p:blipFill>
          <a:blip r:embed="rId4"/>
          <a:stretch>
            <a:fillRect/>
          </a:stretch>
        </p:blipFill>
        <p:spPr>
          <a:xfrm>
            <a:off x="1086792" y="5391150"/>
            <a:ext cx="2133600" cy="571500"/>
          </a:xfrm>
          <a:prstGeom prst="rect">
            <a:avLst/>
          </a:prstGeom>
        </p:spPr>
      </p:pic>
      <p:pic>
        <p:nvPicPr>
          <p:cNvPr id="7" name="Picture 6" descr="Screen Shot 2016-05-25 at 2.50.13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4892" y="6083300"/>
            <a:ext cx="1825625" cy="571500"/>
          </a:xfrm>
          <a:prstGeom prst="rect">
            <a:avLst/>
          </a:prstGeom>
        </p:spPr>
      </p:pic>
      <p:sp>
        <p:nvSpPr>
          <p:cNvPr id="3" name="Footer Placeholder 2"/>
          <p:cNvSpPr>
            <a:spLocks noGrp="1"/>
          </p:cNvSpPr>
          <p:nvPr>
            <p:ph type="ftr" sz="quarter" idx="11"/>
          </p:nvPr>
        </p:nvSpPr>
        <p:spPr/>
        <p:txBody>
          <a:bodyPr/>
          <a:lstStyle/>
          <a:p>
            <a:r>
              <a:rPr lang="en-US"/>
              <a:t>La Salle Universities, Mexico, June 18 2018</a:t>
            </a:r>
          </a:p>
        </p:txBody>
      </p:sp>
    </p:spTree>
    <p:extLst>
      <p:ext uri="{BB962C8B-B14F-4D97-AF65-F5344CB8AC3E}">
        <p14:creationId xmlns:p14="http://schemas.microsoft.com/office/powerpoint/2010/main" val="899879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6-02-04 at 10.37.0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0199" y="1583129"/>
            <a:ext cx="6682885" cy="5152819"/>
          </a:xfrm>
          <a:prstGeom prst="rect">
            <a:avLst/>
          </a:prstGeom>
        </p:spPr>
      </p:pic>
      <p:sp>
        <p:nvSpPr>
          <p:cNvPr id="3" name="Title 1"/>
          <p:cNvSpPr>
            <a:spLocks noGrp="1"/>
          </p:cNvSpPr>
          <p:nvPr>
            <p:ph type="title"/>
          </p:nvPr>
        </p:nvSpPr>
        <p:spPr>
          <a:xfrm>
            <a:off x="457200" y="797596"/>
            <a:ext cx="8229600" cy="668558"/>
          </a:xfrm>
        </p:spPr>
        <p:txBody>
          <a:bodyPr>
            <a:normAutofit/>
          </a:bodyPr>
          <a:lstStyle/>
          <a:p>
            <a:pPr>
              <a:spcBef>
                <a:spcPts val="0"/>
              </a:spcBef>
            </a:pPr>
            <a:r>
              <a:rPr lang="en-US" sz="2800" cap="none" dirty="0">
                <a:solidFill>
                  <a:prstClr val="black"/>
                </a:solidFill>
                <a:latin typeface="Minion Pro Medium" charset="0"/>
                <a:ea typeface="Minion Pro Medium" charset="0"/>
                <a:cs typeface="Minion Pro Medium" charset="0"/>
              </a:rPr>
              <a:t>CIHE: Education and Training</a:t>
            </a:r>
          </a:p>
        </p:txBody>
      </p:sp>
      <p:sp>
        <p:nvSpPr>
          <p:cNvPr id="2" name="Footer Placeholder 1"/>
          <p:cNvSpPr>
            <a:spLocks noGrp="1"/>
          </p:cNvSpPr>
          <p:nvPr>
            <p:ph type="ftr" sz="quarter" idx="11"/>
          </p:nvPr>
        </p:nvSpPr>
        <p:spPr/>
        <p:txBody>
          <a:bodyPr/>
          <a:lstStyle/>
          <a:p>
            <a:r>
              <a:rPr lang="en-US"/>
              <a:t>La Salle Universities, Mexico, June 18 2018</a:t>
            </a:r>
          </a:p>
        </p:txBody>
      </p:sp>
    </p:spTree>
    <p:extLst>
      <p:ext uri="{BB962C8B-B14F-4D97-AF65-F5344CB8AC3E}">
        <p14:creationId xmlns:p14="http://schemas.microsoft.com/office/powerpoint/2010/main" val="1780319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7-09-21 at 10.50.0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7238" y="1905000"/>
            <a:ext cx="7023880" cy="4330700"/>
          </a:xfrm>
          <a:prstGeom prst="rect">
            <a:avLst/>
          </a:prstGeom>
        </p:spPr>
      </p:pic>
      <p:sp>
        <p:nvSpPr>
          <p:cNvPr id="5" name="Title 1"/>
          <p:cNvSpPr>
            <a:spLocks noGrp="1"/>
          </p:cNvSpPr>
          <p:nvPr>
            <p:ph type="title"/>
          </p:nvPr>
        </p:nvSpPr>
        <p:spPr>
          <a:xfrm>
            <a:off x="457200" y="797596"/>
            <a:ext cx="8229600" cy="668558"/>
          </a:xfrm>
        </p:spPr>
        <p:txBody>
          <a:bodyPr>
            <a:normAutofit/>
          </a:bodyPr>
          <a:lstStyle/>
          <a:p>
            <a:pPr>
              <a:spcBef>
                <a:spcPts val="0"/>
              </a:spcBef>
            </a:pPr>
            <a:r>
              <a:rPr lang="en-US" sz="2800" cap="none" dirty="0">
                <a:solidFill>
                  <a:prstClr val="black"/>
                </a:solidFill>
                <a:latin typeface="Minion Pro Medium" charset="0"/>
                <a:ea typeface="Minion Pro Medium" charset="0"/>
                <a:cs typeface="Minion Pro Medium" charset="0"/>
              </a:rPr>
              <a:t>CIHE: Education and Training</a:t>
            </a:r>
          </a:p>
        </p:txBody>
      </p:sp>
      <p:sp>
        <p:nvSpPr>
          <p:cNvPr id="3" name="Footer Placeholder 2"/>
          <p:cNvSpPr>
            <a:spLocks noGrp="1"/>
          </p:cNvSpPr>
          <p:nvPr>
            <p:ph type="ftr" sz="quarter" idx="11"/>
          </p:nvPr>
        </p:nvSpPr>
        <p:spPr/>
        <p:txBody>
          <a:bodyPr/>
          <a:lstStyle/>
          <a:p>
            <a:r>
              <a:rPr lang="en-US"/>
              <a:t>La Salle Universities, Mexico, June 18 2018</a:t>
            </a:r>
          </a:p>
        </p:txBody>
      </p:sp>
    </p:spTree>
    <p:extLst>
      <p:ext uri="{BB962C8B-B14F-4D97-AF65-F5344CB8AC3E}">
        <p14:creationId xmlns:p14="http://schemas.microsoft.com/office/powerpoint/2010/main" val="9401156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a:xfrm>
            <a:off x="457200" y="1058128"/>
            <a:ext cx="7886700" cy="694471"/>
          </a:xfrm>
        </p:spPr>
        <p:txBody>
          <a:bodyPr>
            <a:normAutofit fontScale="90000"/>
          </a:bodyPr>
          <a:lstStyle/>
          <a:p>
            <a:r>
              <a:rPr lang="nl-NL" dirty="0" err="1"/>
              <a:t>Internationalization</a:t>
            </a:r>
            <a:r>
              <a:rPr lang="nl-NL" dirty="0"/>
              <a:t> of </a:t>
            </a:r>
            <a:r>
              <a:rPr lang="nl-NL" dirty="0" err="1"/>
              <a:t>Higher</a:t>
            </a:r>
            <a:r>
              <a:rPr lang="nl-NL" dirty="0"/>
              <a:t> </a:t>
            </a:r>
            <a:r>
              <a:rPr lang="nl-NL" dirty="0" err="1"/>
              <a:t>Education</a:t>
            </a:r>
            <a:r>
              <a:rPr lang="nl-NL" dirty="0"/>
              <a:t> as a Concept </a:t>
            </a:r>
            <a:r>
              <a:rPr lang="nl-NL" dirty="0" err="1"/>
              <a:t>and</a:t>
            </a:r>
            <a:r>
              <a:rPr lang="nl-NL" dirty="0"/>
              <a:t> </a:t>
            </a:r>
            <a:r>
              <a:rPr lang="nl-NL" dirty="0" err="1"/>
              <a:t>Strategy</a:t>
            </a:r>
            <a:endParaRPr lang="en-US" dirty="0"/>
          </a:p>
        </p:txBody>
      </p:sp>
      <p:sp>
        <p:nvSpPr>
          <p:cNvPr id="17410" name="Content Placeholder 2"/>
          <p:cNvSpPr>
            <a:spLocks noGrp="1"/>
          </p:cNvSpPr>
          <p:nvPr>
            <p:ph idx="1"/>
          </p:nvPr>
        </p:nvSpPr>
        <p:spPr>
          <a:xfrm>
            <a:off x="800100" y="2327884"/>
            <a:ext cx="7543800" cy="4073798"/>
          </a:xfrm>
        </p:spPr>
        <p:txBody>
          <a:bodyPr>
            <a:normAutofit/>
          </a:bodyPr>
          <a:lstStyle/>
          <a:p>
            <a:pPr marL="0" indent="0">
              <a:spcBef>
                <a:spcPct val="0"/>
              </a:spcBef>
              <a:buClr>
                <a:schemeClr val="accent2"/>
              </a:buClr>
              <a:buNone/>
            </a:pPr>
            <a:endParaRPr lang="en-GB" b="1" dirty="0">
              <a:solidFill>
                <a:schemeClr val="bg2"/>
              </a:solidFill>
              <a:latin typeface="Arial" charset="0"/>
              <a:ea typeface="MS PGothic" charset="0"/>
            </a:endParaRPr>
          </a:p>
          <a:p>
            <a:pPr>
              <a:spcBef>
                <a:spcPct val="0"/>
              </a:spcBef>
              <a:buClr>
                <a:schemeClr val="accent2"/>
              </a:buClr>
              <a:buFont typeface="Wingdings" charset="0"/>
              <a:buChar char="§"/>
            </a:pPr>
            <a:r>
              <a:rPr lang="en-GB" sz="2100" b="1" dirty="0">
                <a:solidFill>
                  <a:schemeClr val="tx1"/>
                </a:solidFill>
                <a:latin typeface="Arial" charset="0"/>
                <a:ea typeface="MS PGothic" charset="0"/>
              </a:rPr>
              <a:t>A relatively </a:t>
            </a:r>
            <a:r>
              <a:rPr lang="en-GB" sz="2100" b="1" i="1" dirty="0">
                <a:solidFill>
                  <a:schemeClr val="tx1"/>
                </a:solidFill>
                <a:latin typeface="Arial" charset="0"/>
                <a:ea typeface="MS PGothic" charset="0"/>
              </a:rPr>
              <a:t>new</a:t>
            </a:r>
            <a:r>
              <a:rPr lang="en-GB" sz="2100" b="1" dirty="0">
                <a:solidFill>
                  <a:schemeClr val="tx1"/>
                </a:solidFill>
                <a:latin typeface="Arial" charset="0"/>
                <a:ea typeface="MS PGothic" charset="0"/>
              </a:rPr>
              <a:t> but </a:t>
            </a:r>
            <a:r>
              <a:rPr lang="en-GB" sz="2100" b="1" i="1" dirty="0">
                <a:solidFill>
                  <a:schemeClr val="tx1"/>
                </a:solidFill>
                <a:latin typeface="Arial" charset="0"/>
                <a:ea typeface="MS PGothic" charset="0"/>
              </a:rPr>
              <a:t>broad</a:t>
            </a:r>
            <a:r>
              <a:rPr lang="en-GB" sz="2100" b="1" dirty="0">
                <a:solidFill>
                  <a:schemeClr val="tx1"/>
                </a:solidFill>
                <a:latin typeface="Arial" charset="0"/>
                <a:ea typeface="MS PGothic" charset="0"/>
              </a:rPr>
              <a:t> and </a:t>
            </a:r>
            <a:r>
              <a:rPr lang="en-GB" sz="2100" b="1" i="1" dirty="0">
                <a:solidFill>
                  <a:schemeClr val="tx1"/>
                </a:solidFill>
                <a:latin typeface="Arial" charset="0"/>
                <a:ea typeface="MS PGothic" charset="0"/>
              </a:rPr>
              <a:t>varied</a:t>
            </a:r>
            <a:r>
              <a:rPr lang="en-GB" sz="2100" b="1" dirty="0">
                <a:solidFill>
                  <a:schemeClr val="tx1"/>
                </a:solidFill>
                <a:latin typeface="Arial" charset="0"/>
                <a:ea typeface="MS PGothic" charset="0"/>
              </a:rPr>
              <a:t> phenomenon</a:t>
            </a:r>
          </a:p>
          <a:p>
            <a:pPr>
              <a:spcBef>
                <a:spcPct val="0"/>
              </a:spcBef>
              <a:buClr>
                <a:schemeClr val="accent2"/>
              </a:buClr>
              <a:buFontTx/>
              <a:buNone/>
            </a:pPr>
            <a:endParaRPr lang="en-GB" sz="2100" b="1" dirty="0">
              <a:solidFill>
                <a:schemeClr val="tx1"/>
              </a:solidFill>
              <a:latin typeface="Arial" charset="0"/>
              <a:ea typeface="MS PGothic" charset="0"/>
            </a:endParaRPr>
          </a:p>
          <a:p>
            <a:pPr>
              <a:spcBef>
                <a:spcPct val="0"/>
              </a:spcBef>
              <a:buClr>
                <a:schemeClr val="accent2"/>
              </a:buClr>
              <a:buFont typeface="Wingdings" charset="0"/>
              <a:buChar char="§"/>
            </a:pPr>
            <a:r>
              <a:rPr lang="en-GB" sz="2100" b="1" dirty="0">
                <a:solidFill>
                  <a:schemeClr val="tx1"/>
                </a:solidFill>
                <a:latin typeface="Arial" charset="0"/>
                <a:ea typeface="MS PGothic" charset="0"/>
              </a:rPr>
              <a:t>Driven by a dynamic combination of </a:t>
            </a:r>
            <a:r>
              <a:rPr lang="en-GB" sz="2100" b="1" i="1" dirty="0">
                <a:solidFill>
                  <a:schemeClr val="tx1"/>
                </a:solidFill>
                <a:latin typeface="Arial" charset="0"/>
                <a:ea typeface="MS PGothic" charset="0"/>
              </a:rPr>
              <a:t>political</a:t>
            </a:r>
            <a:r>
              <a:rPr lang="en-GB" sz="2100" b="1" dirty="0">
                <a:solidFill>
                  <a:schemeClr val="tx1"/>
                </a:solidFill>
                <a:latin typeface="Arial" charset="0"/>
                <a:ea typeface="MS PGothic" charset="0"/>
              </a:rPr>
              <a:t>, </a:t>
            </a:r>
            <a:r>
              <a:rPr lang="en-GB" sz="2100" b="1" i="1" dirty="0">
                <a:solidFill>
                  <a:schemeClr val="tx1"/>
                </a:solidFill>
                <a:latin typeface="Arial" charset="0"/>
                <a:ea typeface="MS PGothic" charset="0"/>
              </a:rPr>
              <a:t>economic</a:t>
            </a:r>
            <a:r>
              <a:rPr lang="en-GB" sz="2100" b="1" dirty="0">
                <a:solidFill>
                  <a:schemeClr val="tx1"/>
                </a:solidFill>
                <a:latin typeface="Arial" charset="0"/>
                <a:ea typeface="MS PGothic" charset="0"/>
              </a:rPr>
              <a:t>, </a:t>
            </a:r>
            <a:r>
              <a:rPr lang="en-GB" sz="2100" b="1" i="1" dirty="0">
                <a:solidFill>
                  <a:schemeClr val="tx1"/>
                </a:solidFill>
                <a:latin typeface="Arial" charset="0"/>
                <a:ea typeface="MS PGothic" charset="0"/>
              </a:rPr>
              <a:t>socio-cultural</a:t>
            </a:r>
            <a:r>
              <a:rPr lang="en-GB" sz="2100" b="1" dirty="0">
                <a:solidFill>
                  <a:schemeClr val="tx1"/>
                </a:solidFill>
                <a:latin typeface="Arial" charset="0"/>
                <a:ea typeface="MS PGothic" charset="0"/>
              </a:rPr>
              <a:t> and </a:t>
            </a:r>
            <a:r>
              <a:rPr lang="en-GB" sz="2100" b="1" i="1" dirty="0">
                <a:solidFill>
                  <a:schemeClr val="tx1"/>
                </a:solidFill>
                <a:latin typeface="Arial" charset="0"/>
                <a:ea typeface="MS PGothic" charset="0"/>
              </a:rPr>
              <a:t>academic</a:t>
            </a:r>
            <a:r>
              <a:rPr lang="en-GB" sz="2100" b="1" dirty="0">
                <a:solidFill>
                  <a:schemeClr val="tx1"/>
                </a:solidFill>
                <a:latin typeface="Arial" charset="0"/>
                <a:ea typeface="MS PGothic" charset="0"/>
              </a:rPr>
              <a:t> rationales and stakeholders</a:t>
            </a:r>
          </a:p>
          <a:p>
            <a:pPr>
              <a:spcBef>
                <a:spcPct val="0"/>
              </a:spcBef>
              <a:buClr>
                <a:schemeClr val="accent2"/>
              </a:buClr>
              <a:buFontTx/>
              <a:buNone/>
            </a:pPr>
            <a:endParaRPr lang="en-GB" sz="2100" b="1" dirty="0">
              <a:solidFill>
                <a:schemeClr val="tx1"/>
              </a:solidFill>
              <a:latin typeface="Arial" charset="0"/>
              <a:ea typeface="MS PGothic" charset="0"/>
            </a:endParaRPr>
          </a:p>
          <a:p>
            <a:pPr>
              <a:spcBef>
                <a:spcPct val="0"/>
              </a:spcBef>
              <a:buClr>
                <a:schemeClr val="accent2"/>
              </a:buClr>
              <a:buFont typeface="Wingdings" charset="0"/>
              <a:buChar char="§"/>
            </a:pPr>
            <a:r>
              <a:rPr lang="en-GB" sz="2100" b="1" dirty="0">
                <a:solidFill>
                  <a:schemeClr val="tx1"/>
                </a:solidFill>
                <a:latin typeface="Arial" charset="0"/>
                <a:ea typeface="MS PGothic" charset="0"/>
              </a:rPr>
              <a:t>Impact on regions, countries and institutions according to particular context</a:t>
            </a:r>
          </a:p>
          <a:p>
            <a:pPr>
              <a:spcBef>
                <a:spcPct val="0"/>
              </a:spcBef>
              <a:buClr>
                <a:schemeClr val="accent2"/>
              </a:buClr>
              <a:buFontTx/>
              <a:buNone/>
            </a:pPr>
            <a:endParaRPr lang="en-GB" sz="2100" b="1" dirty="0">
              <a:solidFill>
                <a:schemeClr val="tx1"/>
              </a:solidFill>
              <a:latin typeface="Arial" charset="0"/>
              <a:ea typeface="MS PGothic" charset="0"/>
            </a:endParaRPr>
          </a:p>
          <a:p>
            <a:pPr>
              <a:spcBef>
                <a:spcPct val="0"/>
              </a:spcBef>
              <a:buClr>
                <a:schemeClr val="accent2"/>
              </a:buClr>
              <a:buFont typeface="Wingdings" charset="0"/>
              <a:buChar char="§"/>
            </a:pPr>
            <a:r>
              <a:rPr lang="en-GB" sz="2100" b="1" dirty="0">
                <a:solidFill>
                  <a:schemeClr val="tx1"/>
                </a:solidFill>
                <a:latin typeface="Arial" charset="0"/>
                <a:ea typeface="MS PGothic" charset="0"/>
              </a:rPr>
              <a:t>No single model that fits all</a:t>
            </a:r>
          </a:p>
          <a:p>
            <a:endParaRPr lang="en-US" dirty="0">
              <a:latin typeface="Arial" charset="0"/>
              <a:ea typeface="MS PGothic" charset="0"/>
            </a:endParaRPr>
          </a:p>
        </p:txBody>
      </p:sp>
      <p:sp>
        <p:nvSpPr>
          <p:cNvPr id="2" name="Footer Placeholder 1"/>
          <p:cNvSpPr>
            <a:spLocks noGrp="1"/>
          </p:cNvSpPr>
          <p:nvPr>
            <p:ph type="ftr" sz="quarter" idx="11"/>
          </p:nvPr>
        </p:nvSpPr>
        <p:spPr>
          <a:xfrm>
            <a:off x="2753360" y="6217920"/>
            <a:ext cx="3931920" cy="503555"/>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1242143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Title 1"/>
          <p:cNvSpPr>
            <a:spLocks noGrp="1"/>
          </p:cNvSpPr>
          <p:nvPr>
            <p:ph type="title"/>
          </p:nvPr>
        </p:nvSpPr>
        <p:spPr>
          <a:xfrm>
            <a:off x="457200" y="1243297"/>
            <a:ext cx="8229600" cy="793597"/>
          </a:xfrm>
        </p:spPr>
        <p:txBody>
          <a:bodyPr>
            <a:normAutofit fontScale="90000"/>
          </a:bodyPr>
          <a:lstStyle/>
          <a:p>
            <a:r>
              <a:rPr lang="en-US" dirty="0"/>
              <a:t>Misconception about Internationalization</a:t>
            </a:r>
            <a:br>
              <a:rPr lang="en-US" sz="1800" dirty="0">
                <a:solidFill>
                  <a:srgbClr val="800000"/>
                </a:solidFill>
                <a:latin typeface="Arial" charset="0"/>
                <a:ea typeface="MS PGothic" charset="0"/>
              </a:rPr>
            </a:br>
            <a:endParaRPr lang="en-US" sz="1800" dirty="0">
              <a:solidFill>
                <a:srgbClr val="800000"/>
              </a:solidFill>
              <a:latin typeface="Arial" charset="0"/>
              <a:ea typeface="MS PGothic" charset="0"/>
            </a:endParaRPr>
          </a:p>
        </p:txBody>
      </p:sp>
      <p:sp>
        <p:nvSpPr>
          <p:cNvPr id="33794" name="Content Placeholder 2"/>
          <p:cNvSpPr>
            <a:spLocks noGrp="1"/>
          </p:cNvSpPr>
          <p:nvPr>
            <p:ph idx="1"/>
          </p:nvPr>
        </p:nvSpPr>
        <p:spPr>
          <a:xfrm>
            <a:off x="685800" y="2514600"/>
            <a:ext cx="7772400" cy="3581400"/>
          </a:xfrm>
        </p:spPr>
        <p:txBody>
          <a:bodyPr/>
          <a:lstStyle/>
          <a:p>
            <a:r>
              <a:rPr lang="en-GB" dirty="0">
                <a:latin typeface="Arial" charset="0"/>
                <a:ea typeface="MS PGothic" charset="0"/>
              </a:rPr>
              <a:t>We consider internationalization too much as a goal in itself instead of as a </a:t>
            </a:r>
            <a:r>
              <a:rPr lang="en-GB" dirty="0">
                <a:solidFill>
                  <a:schemeClr val="accent1"/>
                </a:solidFill>
                <a:latin typeface="Arial" charset="0"/>
                <a:ea typeface="MS PGothic" charset="0"/>
              </a:rPr>
              <a:t>means to an end</a:t>
            </a:r>
            <a:r>
              <a:rPr lang="en-GB" dirty="0">
                <a:latin typeface="Arial" charset="0"/>
                <a:ea typeface="MS PGothic" charset="0"/>
              </a:rPr>
              <a:t>. </a:t>
            </a:r>
          </a:p>
          <a:p>
            <a:endParaRPr lang="en-GB" dirty="0">
              <a:latin typeface="Arial" charset="0"/>
              <a:ea typeface="MS PGothic" charset="0"/>
            </a:endParaRPr>
          </a:p>
          <a:p>
            <a:r>
              <a:rPr lang="en-GB" dirty="0">
                <a:latin typeface="Arial" charset="0"/>
                <a:ea typeface="MS PGothic" charset="0"/>
              </a:rPr>
              <a:t>Internationalization is not more and less than a way to </a:t>
            </a:r>
            <a:r>
              <a:rPr lang="en-GB" dirty="0">
                <a:solidFill>
                  <a:schemeClr val="accent1"/>
                </a:solidFill>
                <a:latin typeface="Arial" charset="0"/>
                <a:ea typeface="MS PGothic" charset="0"/>
              </a:rPr>
              <a:t>enhance the quality of education and research and their service to society</a:t>
            </a:r>
            <a:r>
              <a:rPr lang="en-GB" dirty="0">
                <a:latin typeface="Arial" charset="0"/>
                <a:ea typeface="MS PGothic" charset="0"/>
              </a:rPr>
              <a:t>. </a:t>
            </a:r>
          </a:p>
          <a:p>
            <a:endParaRPr lang="en-GB" dirty="0">
              <a:latin typeface="Arial" charset="0"/>
              <a:ea typeface="MS PGothic" charset="0"/>
            </a:endParaRPr>
          </a:p>
          <a:p>
            <a:endParaRPr lang="en-US" dirty="0">
              <a:latin typeface="Arial" charset="0"/>
              <a:ea typeface="MS PGothic" charset="0"/>
            </a:endParaRPr>
          </a:p>
        </p:txBody>
      </p:sp>
      <p:sp>
        <p:nvSpPr>
          <p:cNvPr id="2" name="Footer Placeholder 1"/>
          <p:cNvSpPr>
            <a:spLocks noGrp="1"/>
          </p:cNvSpPr>
          <p:nvPr>
            <p:ph type="ftr" sz="quarter" idx="11"/>
          </p:nvPr>
        </p:nvSpPr>
        <p:spPr>
          <a:xfrm>
            <a:off x="2550160" y="6177280"/>
            <a:ext cx="3860800" cy="544195"/>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31681469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a:xfrm>
            <a:off x="822325" y="687784"/>
            <a:ext cx="7543800" cy="760016"/>
          </a:xfrm>
        </p:spPr>
        <p:txBody>
          <a:bodyPr>
            <a:normAutofit fontScale="90000"/>
          </a:bodyPr>
          <a:lstStyle/>
          <a:p>
            <a:r>
              <a:rPr lang="nl-NL" dirty="0" err="1"/>
              <a:t>Key</a:t>
            </a:r>
            <a:r>
              <a:rPr lang="nl-NL" dirty="0"/>
              <a:t> Global Trends in </a:t>
            </a:r>
            <a:r>
              <a:rPr lang="nl-NL" dirty="0" err="1"/>
              <a:t>Internationalization</a:t>
            </a:r>
            <a:endParaRPr lang="en-US" dirty="0"/>
          </a:p>
        </p:txBody>
      </p:sp>
      <p:sp>
        <p:nvSpPr>
          <p:cNvPr id="19458" name="Content Placeholder 2"/>
          <p:cNvSpPr>
            <a:spLocks noGrp="1"/>
          </p:cNvSpPr>
          <p:nvPr>
            <p:ph idx="1"/>
          </p:nvPr>
        </p:nvSpPr>
        <p:spPr>
          <a:xfrm>
            <a:off x="822325" y="1641232"/>
            <a:ext cx="7543800" cy="4733998"/>
          </a:xfrm>
        </p:spPr>
        <p:txBody>
          <a:bodyPr>
            <a:normAutofit/>
          </a:bodyPr>
          <a:lstStyle/>
          <a:p>
            <a:pPr>
              <a:spcBef>
                <a:spcPct val="0"/>
              </a:spcBef>
              <a:buFontTx/>
              <a:buAutoNum type="arabicPeriod"/>
            </a:pPr>
            <a:r>
              <a:rPr lang="en-GB" sz="1800" b="1" dirty="0">
                <a:solidFill>
                  <a:schemeClr val="accent2"/>
                </a:solidFill>
                <a:latin typeface="Arial" charset="0"/>
                <a:ea typeface="MS PGothic" charset="0"/>
              </a:rPr>
              <a:t>Growing importance of internationalization at all levels </a:t>
            </a:r>
            <a:endParaRPr lang="en-GB" sz="1800" b="1" dirty="0">
              <a:solidFill>
                <a:schemeClr val="tx1"/>
              </a:solidFill>
              <a:latin typeface="Arial" charset="0"/>
              <a:ea typeface="MS PGothic" charset="0"/>
            </a:endParaRPr>
          </a:p>
          <a:p>
            <a:pPr>
              <a:spcBef>
                <a:spcPct val="0"/>
              </a:spcBef>
              <a:buFontTx/>
              <a:buAutoNum type="arabicPeriod"/>
            </a:pPr>
            <a:endParaRPr lang="en-GB" sz="1800" b="1" dirty="0">
              <a:solidFill>
                <a:schemeClr val="tx1"/>
              </a:solidFill>
              <a:latin typeface="Arial" charset="0"/>
              <a:ea typeface="MS PGothic" charset="0"/>
              <a:cs typeface="Arial" charset="0"/>
            </a:endParaRPr>
          </a:p>
          <a:p>
            <a:pPr>
              <a:spcBef>
                <a:spcPct val="0"/>
              </a:spcBef>
              <a:buFontTx/>
              <a:buAutoNum type="arabicPeriod"/>
            </a:pPr>
            <a:r>
              <a:rPr lang="en-GB" sz="1800" b="1" dirty="0">
                <a:solidFill>
                  <a:schemeClr val="accent2"/>
                </a:solidFill>
                <a:latin typeface="Arial" charset="0"/>
                <a:ea typeface="MS PGothic" charset="0"/>
                <a:cs typeface="Arial" charset="0"/>
              </a:rPr>
              <a:t>Trend towards increased privatization </a:t>
            </a:r>
            <a:r>
              <a:rPr lang="en-GB" sz="1800" b="1" dirty="0">
                <a:solidFill>
                  <a:schemeClr val="tx1"/>
                </a:solidFill>
                <a:latin typeface="Arial" charset="0"/>
                <a:ea typeface="MS PGothic" charset="0"/>
                <a:cs typeface="Arial" charset="0"/>
              </a:rPr>
              <a:t>through revenue generation</a:t>
            </a:r>
          </a:p>
          <a:p>
            <a:pPr>
              <a:spcBef>
                <a:spcPct val="0"/>
              </a:spcBef>
              <a:buFontTx/>
              <a:buAutoNum type="arabicPeriod"/>
            </a:pPr>
            <a:endParaRPr lang="en-GB" sz="1800" b="1" dirty="0">
              <a:solidFill>
                <a:schemeClr val="tx1"/>
              </a:solidFill>
              <a:latin typeface="Arial" charset="0"/>
              <a:ea typeface="MS PGothic" charset="0"/>
              <a:cs typeface="Arial" charset="0"/>
            </a:endParaRPr>
          </a:p>
          <a:p>
            <a:pPr>
              <a:spcBef>
                <a:spcPct val="0"/>
              </a:spcBef>
              <a:buFontTx/>
              <a:buAutoNum type="arabicPeriod"/>
            </a:pPr>
            <a:r>
              <a:rPr lang="en-GB" sz="1800" b="1" dirty="0">
                <a:solidFill>
                  <a:schemeClr val="accent2"/>
                </a:solidFill>
                <a:latin typeface="Arial" charset="0"/>
                <a:ea typeface="MS PGothic" charset="0"/>
                <a:cs typeface="Arial" charset="0"/>
              </a:rPr>
              <a:t>Competitive pressures of globalization</a:t>
            </a:r>
            <a:r>
              <a:rPr lang="en-GB" sz="1800" b="1" dirty="0">
                <a:solidFill>
                  <a:schemeClr val="tx1"/>
                </a:solidFill>
                <a:latin typeface="Arial" charset="0"/>
                <a:ea typeface="MS PGothic" charset="0"/>
                <a:cs typeface="Arial" charset="0"/>
              </a:rPr>
              <a:t>, global rankings</a:t>
            </a:r>
          </a:p>
          <a:p>
            <a:pPr>
              <a:spcBef>
                <a:spcPct val="0"/>
              </a:spcBef>
              <a:buFontTx/>
              <a:buAutoNum type="arabicPeriod"/>
            </a:pPr>
            <a:endParaRPr lang="en-GB" sz="1800" b="1" dirty="0">
              <a:solidFill>
                <a:schemeClr val="tx1"/>
              </a:solidFill>
              <a:latin typeface="Arial" charset="0"/>
              <a:ea typeface="MS PGothic" charset="0"/>
              <a:cs typeface="Arial" charset="0"/>
            </a:endParaRPr>
          </a:p>
          <a:p>
            <a:pPr>
              <a:spcBef>
                <a:spcPct val="0"/>
              </a:spcBef>
              <a:buFontTx/>
              <a:buAutoNum type="arabicPeriod"/>
            </a:pPr>
            <a:r>
              <a:rPr lang="en-GB" sz="1800" b="1" dirty="0">
                <a:solidFill>
                  <a:schemeClr val="tx1"/>
                </a:solidFill>
                <a:latin typeface="Arial" charset="0"/>
                <a:ea typeface="MS PGothic" charset="0"/>
              </a:rPr>
              <a:t>Evident </a:t>
            </a:r>
            <a:r>
              <a:rPr lang="en-GB" sz="1800" b="1" dirty="0">
                <a:solidFill>
                  <a:schemeClr val="accent2"/>
                </a:solidFill>
                <a:latin typeface="Arial" charset="0"/>
                <a:ea typeface="MS PGothic" charset="0"/>
              </a:rPr>
              <a:t>shift from (only) co-operation to (more) competition</a:t>
            </a:r>
          </a:p>
          <a:p>
            <a:pPr>
              <a:spcBef>
                <a:spcPct val="0"/>
              </a:spcBef>
              <a:buFontTx/>
              <a:buAutoNum type="arabicPeriod"/>
            </a:pPr>
            <a:endParaRPr lang="en-GB" sz="1800" b="1" dirty="0">
              <a:solidFill>
                <a:schemeClr val="accent2"/>
              </a:solidFill>
              <a:latin typeface="Arial" charset="0"/>
              <a:ea typeface="MS PGothic" charset="0"/>
            </a:endParaRPr>
          </a:p>
          <a:p>
            <a:pPr>
              <a:spcBef>
                <a:spcPct val="0"/>
              </a:spcBef>
              <a:buFontTx/>
              <a:buAutoNum type="arabicPeriod"/>
            </a:pPr>
            <a:r>
              <a:rPr lang="en-GB" sz="1800" b="1" dirty="0">
                <a:solidFill>
                  <a:schemeClr val="accent2"/>
                </a:solidFill>
                <a:latin typeface="Arial" charset="0"/>
                <a:ea typeface="MS PGothic" charset="0"/>
              </a:rPr>
              <a:t>Emerging regionalization</a:t>
            </a:r>
            <a:r>
              <a:rPr lang="en-GB" sz="1800" b="1" dirty="0">
                <a:solidFill>
                  <a:schemeClr val="tx1"/>
                </a:solidFill>
                <a:latin typeface="Arial" charset="0"/>
                <a:ea typeface="MS PGothic" charset="0"/>
              </a:rPr>
              <a:t>, with Europe (in itself under challenge) often a model</a:t>
            </a:r>
          </a:p>
          <a:p>
            <a:pPr>
              <a:spcBef>
                <a:spcPct val="0"/>
              </a:spcBef>
              <a:buFontTx/>
              <a:buAutoNum type="arabicPeriod"/>
            </a:pPr>
            <a:endParaRPr lang="en-GB" sz="1800" b="1" dirty="0">
              <a:solidFill>
                <a:schemeClr val="tx1"/>
              </a:solidFill>
              <a:latin typeface="Arial" charset="0"/>
              <a:ea typeface="MS PGothic" charset="0"/>
            </a:endParaRPr>
          </a:p>
          <a:p>
            <a:pPr>
              <a:spcBef>
                <a:spcPct val="0"/>
              </a:spcBef>
              <a:buFontTx/>
              <a:buAutoNum type="arabicPeriod"/>
            </a:pPr>
            <a:r>
              <a:rPr lang="en-GB" sz="1800" b="1" dirty="0">
                <a:solidFill>
                  <a:schemeClr val="accent2"/>
                </a:solidFill>
                <a:latin typeface="Arial" charset="0"/>
                <a:ea typeface="MS PGothic" charset="0"/>
              </a:rPr>
              <a:t>Numbers rising everywhere</a:t>
            </a:r>
            <a:r>
              <a:rPr lang="en-GB" sz="1800" b="1" dirty="0">
                <a:solidFill>
                  <a:schemeClr val="tx1"/>
                </a:solidFill>
                <a:latin typeface="Arial" charset="0"/>
                <a:ea typeface="MS PGothic" charset="0"/>
              </a:rPr>
              <a:t>, with challenge of quantity versus quality</a:t>
            </a:r>
          </a:p>
          <a:p>
            <a:pPr>
              <a:spcBef>
                <a:spcPct val="0"/>
              </a:spcBef>
              <a:buFontTx/>
              <a:buAutoNum type="arabicPeriod"/>
            </a:pPr>
            <a:endParaRPr lang="en-US" sz="1800" b="1" dirty="0">
              <a:solidFill>
                <a:schemeClr val="tx1"/>
              </a:solidFill>
              <a:latin typeface="Arial" charset="0"/>
              <a:ea typeface="MS PGothic" charset="0"/>
            </a:endParaRPr>
          </a:p>
        </p:txBody>
      </p:sp>
      <p:sp>
        <p:nvSpPr>
          <p:cNvPr id="2" name="Footer Placeholder 1"/>
          <p:cNvSpPr>
            <a:spLocks noGrp="1"/>
          </p:cNvSpPr>
          <p:nvPr>
            <p:ph type="ftr" sz="quarter" idx="11"/>
          </p:nvPr>
        </p:nvSpPr>
        <p:spPr>
          <a:xfrm>
            <a:off x="2661920" y="6045200"/>
            <a:ext cx="4084320" cy="676275"/>
          </a:xfrm>
        </p:spPr>
        <p:txBody>
          <a:bodyPr/>
          <a:lstStyle/>
          <a:p>
            <a:r>
              <a:rPr lang="da-DK"/>
              <a:t>La Salle Universities, Mexico, June 18 2018</a:t>
            </a:r>
            <a:endParaRPr lang="en-US" dirty="0"/>
          </a:p>
        </p:txBody>
      </p:sp>
    </p:spTree>
    <p:extLst>
      <p:ext uri="{BB962C8B-B14F-4D97-AF65-F5344CB8AC3E}">
        <p14:creationId xmlns:p14="http://schemas.microsoft.com/office/powerpoint/2010/main" val="1892834332"/>
      </p:ext>
    </p:extLst>
  </p:cSld>
  <p:clrMapOvr>
    <a:masterClrMapping/>
  </p:clrMapOvr>
</p:sld>
</file>

<file path=ppt/theme/theme1.xml><?xml version="1.0" encoding="utf-8"?>
<a:theme xmlns:a="http://schemas.openxmlformats.org/drawingml/2006/main" name="Office Theme">
  <a:themeElements>
    <a:clrScheme name="Custom 2">
      <a:dk1>
        <a:srgbClr val="660000"/>
      </a:dk1>
      <a:lt1>
        <a:sysClr val="window" lastClr="FFFFFF"/>
      </a:lt1>
      <a:dk2>
        <a:srgbClr val="1F497D"/>
      </a:dk2>
      <a:lt2>
        <a:srgbClr val="EEECE1"/>
      </a:lt2>
      <a:accent1>
        <a:srgbClr val="660000"/>
      </a:accent1>
      <a:accent2>
        <a:srgbClr val="900000"/>
      </a:accent2>
      <a:accent3>
        <a:srgbClr val="CC9966"/>
      </a:accent3>
      <a:accent4>
        <a:srgbClr val="666666"/>
      </a:accent4>
      <a:accent5>
        <a:srgbClr val="000000"/>
      </a:accent5>
      <a:accent6>
        <a:srgbClr val="F79646"/>
      </a:accent6>
      <a:hlink>
        <a:srgbClr val="660000"/>
      </a:hlink>
      <a:folHlink>
        <a:srgbClr val="99333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19421</TotalTime>
  <Words>2384</Words>
  <Application>Microsoft Macintosh PowerPoint</Application>
  <PresentationFormat>On-screen Show (4:3)</PresentationFormat>
  <Paragraphs>295</Paragraphs>
  <Slides>33</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ＭＳ Ｐゴシック</vt:lpstr>
      <vt:lpstr>ＭＳ Ｐゴシック</vt:lpstr>
      <vt:lpstr>Arial</vt:lpstr>
      <vt:lpstr>Arial Black</vt:lpstr>
      <vt:lpstr>Calibri</vt:lpstr>
      <vt:lpstr>Courier New</vt:lpstr>
      <vt:lpstr>Minion Pro Medium</vt:lpstr>
      <vt:lpstr>Palatino</vt:lpstr>
      <vt:lpstr>Wingdings</vt:lpstr>
      <vt:lpstr>Office Theme</vt:lpstr>
      <vt:lpstr>PowerPoint Presentation</vt:lpstr>
      <vt:lpstr>PowerPoint Presentation</vt:lpstr>
      <vt:lpstr>CIHE: Key Activities</vt:lpstr>
      <vt:lpstr>CIHE: Informed Analysis</vt:lpstr>
      <vt:lpstr>CIHE: Education and Training</vt:lpstr>
      <vt:lpstr>CIHE: Education and Training</vt:lpstr>
      <vt:lpstr>Internationalization of Higher Education as a Concept and Strategy</vt:lpstr>
      <vt:lpstr>Misconception about Internationalization </vt:lpstr>
      <vt:lpstr>Key Global Trends in Internationalization</vt:lpstr>
      <vt:lpstr>Globalization of Internationalization</vt:lpstr>
      <vt:lpstr>Internationalization policies and strategies</vt:lpstr>
      <vt:lpstr>To answer the why question, CONTEXT ANALYSIS is essential</vt:lpstr>
      <vt:lpstr>Defining key concepts of the What and How</vt:lpstr>
      <vt:lpstr>Internationalization of the Curriculum</vt:lpstr>
      <vt:lpstr>Internationalization at Home</vt:lpstr>
      <vt:lpstr>What is the rationale for IoC and IaH?</vt:lpstr>
      <vt:lpstr>WHICH COMPONENTS FORM INTERNATIONALIZATION OF RESEARCH</vt:lpstr>
      <vt:lpstr>“university social responsibility” (USR)</vt:lpstr>
      <vt:lpstr>Strategic Partnerships</vt:lpstr>
      <vt:lpstr>   Focus of national and institutional strategies tends to be still on </vt:lpstr>
      <vt:lpstr>a revised definition of Internationalization of Higher Education</vt:lpstr>
      <vt:lpstr>Definition: Internationalization of Higher Education</vt:lpstr>
      <vt:lpstr>PowerPoint Presentation</vt:lpstr>
      <vt:lpstr>Catholic Universities, Identity and Internationalization</vt:lpstr>
      <vt:lpstr>Goal of the study</vt:lpstr>
      <vt:lpstr>Scope of the Study</vt:lpstr>
      <vt:lpstr>Findings</vt:lpstr>
      <vt:lpstr>Context is important</vt:lpstr>
      <vt:lpstr>Context</vt:lpstr>
      <vt:lpstr>Key findings</vt:lpstr>
      <vt:lpstr>Key Findings</vt:lpstr>
      <vt:lpstr>Possible directions</vt:lpstr>
      <vt:lpstr>PowerPoint Presentation</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Ariane</dc:creator>
  <cp:lastModifiedBy>Microsoft Office User</cp:lastModifiedBy>
  <cp:revision>92</cp:revision>
  <dcterms:created xsi:type="dcterms:W3CDTF">2015-08-31T19:15:49Z</dcterms:created>
  <dcterms:modified xsi:type="dcterms:W3CDTF">2018-06-19T13:36:06Z</dcterms:modified>
</cp:coreProperties>
</file>

<file path=docProps/thumbnail.jpeg>
</file>